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86" r:id="rId2"/>
    <p:sldId id="280" r:id="rId3"/>
    <p:sldId id="396" r:id="rId4"/>
    <p:sldId id="394" r:id="rId5"/>
    <p:sldId id="387" r:id="rId6"/>
    <p:sldId id="395" r:id="rId7"/>
    <p:sldId id="258" r:id="rId8"/>
    <p:sldId id="278" r:id="rId9"/>
    <p:sldId id="397" r:id="rId10"/>
    <p:sldId id="398" r:id="rId11"/>
    <p:sldId id="399" r:id="rId12"/>
    <p:sldId id="267" r:id="rId13"/>
    <p:sldId id="260" r:id="rId14"/>
    <p:sldId id="261" r:id="rId15"/>
    <p:sldId id="374" r:id="rId16"/>
    <p:sldId id="269" r:id="rId17"/>
    <p:sldId id="375" r:id="rId18"/>
    <p:sldId id="266" r:id="rId19"/>
    <p:sldId id="262" r:id="rId20"/>
    <p:sldId id="263" r:id="rId21"/>
    <p:sldId id="376" r:id="rId22"/>
    <p:sldId id="377" r:id="rId23"/>
    <p:sldId id="378" r:id="rId24"/>
    <p:sldId id="379" r:id="rId25"/>
    <p:sldId id="287" r:id="rId26"/>
    <p:sldId id="300" r:id="rId27"/>
    <p:sldId id="380" r:id="rId28"/>
    <p:sldId id="304" r:id="rId29"/>
    <p:sldId id="277" r:id="rId30"/>
    <p:sldId id="319" r:id="rId31"/>
    <p:sldId id="322" r:id="rId32"/>
    <p:sldId id="320" r:id="rId33"/>
    <p:sldId id="388" r:id="rId34"/>
    <p:sldId id="389" r:id="rId35"/>
    <p:sldId id="390" r:id="rId36"/>
    <p:sldId id="373" r:id="rId37"/>
    <p:sldId id="391" r:id="rId38"/>
    <p:sldId id="385" r:id="rId39"/>
    <p:sldId id="392" r:id="rId40"/>
    <p:sldId id="382" r:id="rId41"/>
    <p:sldId id="383" r:id="rId42"/>
    <p:sldId id="384" r:id="rId43"/>
    <p:sldId id="39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7" d="100"/>
          <a:sy n="127" d="100"/>
        </p:scale>
        <p:origin x="104" y="344"/>
      </p:cViewPr>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D9964-C345-415B-AC4C-2C321B809704}"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9D1BF-1079-43FE-927C-79FEB354CB19}" type="slidenum">
              <a:rPr lang="en-US" smtClean="0"/>
              <a:t>‹#›</a:t>
            </a:fld>
            <a:endParaRPr lang="en-US"/>
          </a:p>
        </p:txBody>
      </p:sp>
    </p:spTree>
    <p:extLst>
      <p:ext uri="{BB962C8B-B14F-4D97-AF65-F5344CB8AC3E}">
        <p14:creationId xmlns:p14="http://schemas.microsoft.com/office/powerpoint/2010/main" val="87083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What I </a:t>
            </a:r>
            <a:r>
              <a:rPr lang="en-US" dirty="0" err="1"/>
              <a:t>I</a:t>
            </a:r>
            <a:r>
              <a:rPr lang="en-US" dirty="0"/>
              <a:t> presented to you so far, was the state of art about twenty years ago. Procrustes analysis continues to be used in the contexts where the expert knowledge is important (for understanding the anatomy or development) or in contexts where the throughput is not so important. </a:t>
            </a:r>
          </a:p>
          <a:p>
            <a:endParaRPr lang="en-US" dirty="0"/>
          </a:p>
          <a:p>
            <a:r>
              <a:rPr lang="en-US" dirty="0"/>
              <a:t>But because brain, unlike skull, is devoid of any meaningful amount of clear anatomical landmarks, in neurosciences these methods replaced by computationally driven, brute force methods in which entire images are used to assess differences. </a:t>
            </a:r>
            <a:r>
              <a:rPr lang="en-US" dirty="0" err="1"/>
              <a:t>Correspondenses</a:t>
            </a:r>
            <a:r>
              <a:rPr lang="en-US" dirty="0"/>
              <a:t> between two shapes are measured not by explicit framework like Procrustes analysis, but by measuring similarities in image intensities and geometry. This is the domain of medical image registration. </a:t>
            </a:r>
          </a:p>
          <a:p>
            <a:endParaRPr lang="en-US" dirty="0"/>
          </a:p>
          <a:p>
            <a:r>
              <a:rPr lang="en-US" dirty="0"/>
              <a:t>Here is three different types of commonly used image registration methods: You are looking at a cross-section of two mouse embryos, gray and red that are superimposed through different registration methods. Rigid is simply translation and rotation. As such the bulk size difference between these two embryos is still visible. Gray one is much bigger than the red one. The affine registration is still a linear registration, but unlike uniform scaling on all axes, affine allows independent scaling as well as shearing. In this case, it removed bulk of the size difference. It is a much nicer correspondence, yet still show difference in the hard, liver and </a:t>
            </a:r>
            <a:r>
              <a:rPr lang="en-US" dirty="0" err="1"/>
              <a:t>ventrincles</a:t>
            </a:r>
            <a:r>
              <a:rPr lang="en-US" dirty="0"/>
              <a:t> is visible. The last one is an elastic or non-linear deformation in which every voxel can move. At this level there is no discernable structural difference between these two embryos. </a:t>
            </a:r>
          </a:p>
          <a:p>
            <a:endParaRPr lang="en-US" dirty="0"/>
          </a:p>
        </p:txBody>
      </p:sp>
      <p:sp>
        <p:nvSpPr>
          <p:cNvPr id="4" name="Slide Number Placeholder 3"/>
          <p:cNvSpPr>
            <a:spLocks noGrp="1"/>
          </p:cNvSpPr>
          <p:nvPr>
            <p:ph type="sldNum" sz="quarter" idx="10"/>
          </p:nvPr>
        </p:nvSpPr>
        <p:spPr/>
        <p:txBody>
          <a:bodyPr/>
          <a:lstStyle/>
          <a:p>
            <a:fld id="{B3177F90-6F90-4179-AB33-2909FA015823}" type="slidenum">
              <a:rPr lang="en-US" smtClean="0"/>
              <a:pPr/>
              <a:t>2</a:t>
            </a:fld>
            <a:endParaRPr lang="en-US"/>
          </a:p>
        </p:txBody>
      </p:sp>
    </p:spTree>
    <p:extLst>
      <p:ext uri="{BB962C8B-B14F-4D97-AF65-F5344CB8AC3E}">
        <p14:creationId xmlns:p14="http://schemas.microsoft.com/office/powerpoint/2010/main" val="603523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head, small</a:t>
            </a:r>
            <a:r>
              <a:rPr lang="en-US" baseline="0" dirty="0"/>
              <a:t> eyes all consistent with FAS.</a:t>
            </a:r>
            <a:endParaRPr lang="en-US" dirty="0"/>
          </a:p>
        </p:txBody>
      </p:sp>
      <p:sp>
        <p:nvSpPr>
          <p:cNvPr id="4" name="Slide Number Placeholder 3"/>
          <p:cNvSpPr>
            <a:spLocks noGrp="1"/>
          </p:cNvSpPr>
          <p:nvPr>
            <p:ph type="sldNum" sz="quarter" idx="10"/>
          </p:nvPr>
        </p:nvSpPr>
        <p:spPr/>
        <p:txBody>
          <a:bodyPr/>
          <a:lstStyle/>
          <a:p>
            <a:fld id="{699C2A2B-8919-4482-A741-7E1180A3EEEF}" type="slidenum">
              <a:rPr lang="en-US" smtClean="0"/>
              <a:pPr/>
              <a:t>28</a:t>
            </a:fld>
            <a:endParaRPr lang="en-US"/>
          </a:p>
        </p:txBody>
      </p:sp>
    </p:spTree>
    <p:extLst>
      <p:ext uri="{BB962C8B-B14F-4D97-AF65-F5344CB8AC3E}">
        <p14:creationId xmlns:p14="http://schemas.microsoft.com/office/powerpoint/2010/main" val="29634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29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a:t>
            </a:r>
            <a:r>
              <a:rPr lang="en-US" baseline="0" dirty="0"/>
              <a:t> shares many </a:t>
            </a:r>
            <a:r>
              <a:rPr lang="en-US" baseline="0" dirty="0" err="1"/>
              <a:t>similarites</a:t>
            </a:r>
            <a:r>
              <a:rPr lang="en-US" baseline="0" dirty="0"/>
              <a:t> with </a:t>
            </a:r>
            <a:r>
              <a:rPr lang="en-US" baseline="0" dirty="0" err="1"/>
              <a:t>mCT</a:t>
            </a:r>
            <a:r>
              <a:rPr lang="en-US" baseline="0" dirty="0"/>
              <a:t>, rotational stage, a CCD. In transmission mode, photons are projected through the specimen from a light source on side and captured by CCD on the other. </a:t>
            </a:r>
          </a:p>
          <a:p>
            <a:endParaRPr lang="en-US" baseline="0" dirty="0"/>
          </a:p>
          <a:p>
            <a:r>
              <a:rPr lang="en-US" baseline="0" dirty="0"/>
              <a:t>The major difference from </a:t>
            </a:r>
            <a:r>
              <a:rPr lang="en-US" baseline="0" dirty="0" err="1"/>
              <a:t>mCT</a:t>
            </a:r>
            <a:r>
              <a:rPr lang="en-US" baseline="0" dirty="0"/>
              <a:t> is the fact that optical lenses are used to create a focused image of the specimen, as oppose to capturing a shadow as in </a:t>
            </a:r>
            <a:r>
              <a:rPr lang="en-US" baseline="0" dirty="0" err="1"/>
              <a:t>mCT</a:t>
            </a:r>
            <a:r>
              <a:rPr lang="en-US" baseline="0" dirty="0"/>
              <a:t>. </a:t>
            </a:r>
          </a:p>
          <a:p>
            <a:endParaRPr lang="en-US" baseline="0" dirty="0"/>
          </a:p>
          <a:p>
            <a:r>
              <a:rPr lang="en-US" baseline="0" dirty="0" err="1"/>
              <a:t>That;s</a:t>
            </a:r>
            <a:r>
              <a:rPr lang="en-US" baseline="0" dirty="0"/>
              <a:t> the major nuisance of OPT, lenses mean limited depth of focus, which usually cannot </a:t>
            </a:r>
            <a:r>
              <a:rPr lang="en-US" baseline="0" dirty="0" err="1"/>
              <a:t>emcompass</a:t>
            </a:r>
            <a:r>
              <a:rPr lang="en-US" baseline="0" dirty="0"/>
              <a:t> the whole specimen.</a:t>
            </a:r>
          </a:p>
          <a:p>
            <a:endParaRPr lang="en-US" baseline="0" dirty="0"/>
          </a:p>
          <a:p>
            <a:endParaRPr lang="en-US" dirty="0"/>
          </a:p>
          <a:p>
            <a:r>
              <a:rPr lang="en-US" dirty="0" err="1"/>
              <a:t>Fluroscence</a:t>
            </a:r>
            <a:r>
              <a:rPr lang="en-US" dirty="0"/>
              <a:t> mode: </a:t>
            </a:r>
          </a:p>
        </p:txBody>
      </p:sp>
      <p:sp>
        <p:nvSpPr>
          <p:cNvPr id="4" name="Slide Number Placeholder 3"/>
          <p:cNvSpPr>
            <a:spLocks noGrp="1"/>
          </p:cNvSpPr>
          <p:nvPr>
            <p:ph type="sldNum" sz="quarter" idx="10"/>
          </p:nvPr>
        </p:nvSpPr>
        <p:spPr/>
        <p:txBody>
          <a:bodyPr/>
          <a:lstStyle/>
          <a:p>
            <a:fld id="{699C2A2B-8919-4482-A741-7E1180A3EEEF}" type="slidenum">
              <a:rPr lang="en-US" smtClean="0"/>
              <a:pPr/>
              <a:t>30</a:t>
            </a:fld>
            <a:endParaRPr lang="en-US"/>
          </a:p>
        </p:txBody>
      </p:sp>
    </p:spTree>
    <p:extLst>
      <p:ext uri="{BB962C8B-B14F-4D97-AF65-F5344CB8AC3E}">
        <p14:creationId xmlns:p14="http://schemas.microsoft.com/office/powerpoint/2010/main" val="825891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‘yellow’ mouse embryo is a </a:t>
            </a:r>
            <a:r>
              <a:rPr lang="en-US" sz="1200" kern="1200" dirty="0" err="1">
                <a:solidFill>
                  <a:schemeClr val="tx1"/>
                </a:solidFill>
                <a:latin typeface="+mn-lt"/>
                <a:ea typeface="+mn-ea"/>
                <a:cs typeface="+mn-cs"/>
              </a:rPr>
              <a:t>lacZ</a:t>
            </a:r>
            <a:r>
              <a:rPr lang="en-US" sz="1200" kern="1200" dirty="0">
                <a:solidFill>
                  <a:schemeClr val="tx1"/>
                </a:solidFill>
                <a:latin typeface="+mn-lt"/>
                <a:ea typeface="+mn-ea"/>
                <a:cs typeface="+mn-cs"/>
              </a:rPr>
              <a:t> reporter gene also</a:t>
            </a:r>
            <a:endParaRPr lang="en-US" dirty="0"/>
          </a:p>
        </p:txBody>
      </p:sp>
      <p:sp>
        <p:nvSpPr>
          <p:cNvPr id="4" name="Slide Number Placeholder 3"/>
          <p:cNvSpPr>
            <a:spLocks noGrp="1"/>
          </p:cNvSpPr>
          <p:nvPr>
            <p:ph type="sldNum" sz="quarter" idx="10"/>
          </p:nvPr>
        </p:nvSpPr>
        <p:spPr/>
        <p:txBody>
          <a:bodyPr/>
          <a:lstStyle/>
          <a:p>
            <a:fld id="{6EA3D0B6-5412-464E-BDFF-B55669D76EC9}" type="slidenum">
              <a:rPr lang="en-US" smtClean="0"/>
              <a:pPr/>
              <a:t>31</a:t>
            </a:fld>
            <a:endParaRPr lang="en-US"/>
          </a:p>
        </p:txBody>
      </p:sp>
    </p:spTree>
    <p:extLst>
      <p:ext uri="{BB962C8B-B14F-4D97-AF65-F5344CB8AC3E}">
        <p14:creationId xmlns:p14="http://schemas.microsoft.com/office/powerpoint/2010/main" val="2165746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There are four axolotl embryo images - whole mount </a:t>
            </a:r>
            <a:r>
              <a:rPr lang="en-US" sz="1200" kern="1200" dirty="0" err="1">
                <a:solidFill>
                  <a:schemeClr val="tx1"/>
                </a:solidFill>
                <a:latin typeface="+mn-lt"/>
                <a:ea typeface="+mn-ea"/>
                <a:cs typeface="+mn-cs"/>
              </a:rPr>
              <a:t>immunohistochemistry</a:t>
            </a:r>
            <a:r>
              <a:rPr lang="en-US" sz="1200" kern="1200" dirty="0">
                <a:solidFill>
                  <a:schemeClr val="tx1"/>
                </a:solidFill>
                <a:latin typeface="+mn-lt"/>
                <a:ea typeface="+mn-ea"/>
                <a:cs typeface="+mn-cs"/>
              </a:rPr>
              <a:t>. The two ‘dorsal view’ images are the same view just with or without the white light channel (black) rendered. The image showing the rear view of the axolotl shows all the different channels - UV (</a:t>
            </a:r>
            <a:r>
              <a:rPr lang="en-US" sz="1200" kern="1200" dirty="0" err="1">
                <a:solidFill>
                  <a:schemeClr val="tx1"/>
                </a:solidFill>
                <a:latin typeface="+mn-lt"/>
                <a:ea typeface="+mn-ea"/>
                <a:cs typeface="+mn-cs"/>
              </a:rPr>
              <a:t>autofluorescence</a:t>
            </a:r>
            <a:r>
              <a:rPr lang="en-US" sz="1200" kern="1200" dirty="0">
                <a:solidFill>
                  <a:schemeClr val="tx1"/>
                </a:solidFill>
                <a:latin typeface="+mn-lt"/>
                <a:ea typeface="+mn-ea"/>
                <a:cs typeface="+mn-cs"/>
              </a:rPr>
              <a:t>) for surface, UV filter for IHC, and white/IR light for pigment.</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The other images are IHC processed tissue: mouse embryonic lungs</a:t>
            </a:r>
            <a:endParaRPr lang="en-US" dirty="0"/>
          </a:p>
        </p:txBody>
      </p:sp>
      <p:sp>
        <p:nvSpPr>
          <p:cNvPr id="4" name="Slide Number Placeholder 3"/>
          <p:cNvSpPr>
            <a:spLocks noGrp="1"/>
          </p:cNvSpPr>
          <p:nvPr>
            <p:ph type="sldNum" sz="quarter" idx="10"/>
          </p:nvPr>
        </p:nvSpPr>
        <p:spPr/>
        <p:txBody>
          <a:bodyPr/>
          <a:lstStyle/>
          <a:p>
            <a:fld id="{6EA3D0B6-5412-464E-BDFF-B55669D76EC9}" type="slidenum">
              <a:rPr lang="en-US" smtClean="0"/>
              <a:pPr/>
              <a:t>32</a:t>
            </a:fld>
            <a:endParaRPr lang="en-US"/>
          </a:p>
        </p:txBody>
      </p:sp>
    </p:spTree>
    <p:extLst>
      <p:ext uri="{BB962C8B-B14F-4D97-AF65-F5344CB8AC3E}">
        <p14:creationId xmlns:p14="http://schemas.microsoft.com/office/powerpoint/2010/main" val="2470612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40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9D1BF-1079-43FE-927C-79FEB354CB19}" type="slidenum">
              <a:rPr lang="en-US" smtClean="0"/>
              <a:t>42</a:t>
            </a:fld>
            <a:endParaRPr lang="en-US"/>
          </a:p>
        </p:txBody>
      </p:sp>
    </p:spTree>
    <p:extLst>
      <p:ext uri="{BB962C8B-B14F-4D97-AF65-F5344CB8AC3E}">
        <p14:creationId xmlns:p14="http://schemas.microsoft.com/office/powerpoint/2010/main" val="424671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Similarities between genomic and imaging research:</a:t>
            </a:r>
          </a:p>
          <a:p>
            <a:pPr marL="285744" indent="-285744">
              <a:buFont typeface="Arial" panose="020B0604020202020204" pitchFamily="34" charset="0"/>
              <a:buChar char="•"/>
            </a:pPr>
            <a:r>
              <a:rPr lang="en-US" dirty="0"/>
              <a:t>3G BP whole-genome vs up to 1G voxel representation of 3D anatomy (1024x1024x1024 image volumes)</a:t>
            </a:r>
          </a:p>
          <a:p>
            <a:pPr marL="285744" indent="-285744">
              <a:buFont typeface="Arial" panose="020B0604020202020204" pitchFamily="34" charset="0"/>
              <a:buChar char="•"/>
            </a:pPr>
            <a:r>
              <a:rPr lang="en-US" dirty="0"/>
              <a:t>Memory and computational intensive. Registration of a single pair of 1G datasets (e.g. sample and template), would consume about 64-128GB of RAM even with single precision (float). </a:t>
            </a:r>
          </a:p>
          <a:p>
            <a:pPr marL="285744" indent="-285744">
              <a:buFont typeface="Arial" panose="020B0604020202020204" pitchFamily="34" charset="0"/>
              <a:buChar char="•"/>
            </a:pPr>
            <a:r>
              <a:rPr lang="en-US" dirty="0"/>
              <a:t>Most of those voxels are ‘uninformative’ (i.e. they contain either empty space, or if they are describing deformation fields, where there is none)</a:t>
            </a:r>
          </a:p>
          <a:p>
            <a:pPr marL="285744" indent="-285744">
              <a:buFont typeface="Arial" panose="020B0604020202020204" pitchFamily="34" charset="0"/>
              <a:buChar char="•"/>
            </a:pPr>
            <a:r>
              <a:rPr lang="en-US" dirty="0"/>
              <a:t>We can mask the anatomy to reduce the computational burden (e.g. extract a smaller region within a brain, or if we are looking at skull, isolate bone only regions, that’s an 1-2 order of magnitude reduction in the size of the data).</a:t>
            </a:r>
          </a:p>
          <a:p>
            <a:pPr marL="285744" indent="-285744">
              <a:buFont typeface="Arial" panose="020B0604020202020204" pitchFamily="34" charset="0"/>
              <a:buChar char="•"/>
            </a:pPr>
            <a:r>
              <a:rPr lang="en-US" dirty="0"/>
              <a:t>One benefit we have over genomic approaches is we can </a:t>
            </a:r>
            <a:r>
              <a:rPr lang="en-US" dirty="0" err="1"/>
              <a:t>downsample</a:t>
            </a:r>
            <a:r>
              <a:rPr lang="en-US" dirty="0"/>
              <a:t> to speed up the process while designing the computational pipeline. For example most adult patient CT scans for skulls are acquired at ~0.5mm  resolution (512x512x512). We can subsample to 1mm or even higher resolution (which would reduce dataset 8-16 folds), which would preserve the geometry at that scale. We can design a flow based on reduced dataset, sort out the issues, measure the effect at that scale, and repeat the whole process for the full resolution images (to look at finer detail). This also gives us a baseline to compare the full-resolution results.</a:t>
            </a:r>
          </a:p>
          <a:p>
            <a:pPr marL="285744" indent="-285744">
              <a:buFont typeface="Arial" panose="020B0604020202020204" pitchFamily="34" charset="0"/>
              <a:buChar char="•"/>
            </a:pPr>
            <a:r>
              <a:rPr lang="en-US" dirty="0"/>
              <a:t>A template is used to register the samples against, calculate the deformation necessary to warp the sample into template, and apply statistics on this new volume which describes the deformation field (A deformation field is 3 times as big as the original volume. </a:t>
            </a:r>
            <a:r>
              <a:rPr lang="en-US" dirty="0" err="1"/>
              <a:t>I.e</a:t>
            </a:r>
            <a:r>
              <a:rPr lang="en-US" dirty="0"/>
              <a:t> a 1G voxel dataset, would need 3G voxel dataset to describe the necessary deformation, as there is an X, Y, Z component to each deformation.)</a:t>
            </a:r>
          </a:p>
          <a:p>
            <a:endParaRPr lang="en-US" dirty="0"/>
          </a:p>
          <a:p>
            <a:endParaRPr lang="en-US" dirty="0"/>
          </a:p>
        </p:txBody>
      </p:sp>
      <p:sp>
        <p:nvSpPr>
          <p:cNvPr id="4" name="Slide Number Placeholder 3"/>
          <p:cNvSpPr>
            <a:spLocks noGrp="1"/>
          </p:cNvSpPr>
          <p:nvPr>
            <p:ph type="sldNum" sz="quarter" idx="10"/>
          </p:nvPr>
        </p:nvSpPr>
        <p:spPr/>
        <p:txBody>
          <a:bodyPr/>
          <a:lstStyle/>
          <a:p>
            <a:fld id="{8EC8AB30-24AF-43D9-9033-AAD4ECD52ED8}" type="slidenum">
              <a:rPr lang="en-US" smtClean="0"/>
              <a:t>7</a:t>
            </a:fld>
            <a:endParaRPr lang="en-US"/>
          </a:p>
        </p:txBody>
      </p:sp>
    </p:spTree>
    <p:extLst>
      <p:ext uri="{BB962C8B-B14F-4D97-AF65-F5344CB8AC3E}">
        <p14:creationId xmlns:p14="http://schemas.microsoft.com/office/powerpoint/2010/main" val="421126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can use affine and deformable registration to construct a study or population template (also called an example).</a:t>
            </a:r>
          </a:p>
          <a:p>
            <a:endParaRPr lang="en-US" dirty="0"/>
          </a:p>
          <a:p>
            <a:r>
              <a:rPr lang="en-US" dirty="0"/>
              <a:t>Here is an conceptual example in which two targets, a small circle and a large square is registered to a reference). </a:t>
            </a:r>
          </a:p>
        </p:txBody>
      </p:sp>
      <p:sp>
        <p:nvSpPr>
          <p:cNvPr id="4" name="Slide Number Placeholder 3"/>
          <p:cNvSpPr>
            <a:spLocks noGrp="1"/>
          </p:cNvSpPr>
          <p:nvPr>
            <p:ph type="sldNum" sz="quarter" idx="10"/>
          </p:nvPr>
        </p:nvSpPr>
        <p:spPr/>
        <p:txBody>
          <a:bodyPr/>
          <a:lstStyle/>
          <a:p>
            <a:fld id="{B3177F90-6F90-4179-AB33-2909FA015823}" type="slidenum">
              <a:rPr lang="en-US" smtClean="0"/>
              <a:pPr/>
              <a:t>8</a:t>
            </a:fld>
            <a:endParaRPr lang="en-US"/>
          </a:p>
        </p:txBody>
      </p:sp>
    </p:spTree>
    <p:extLst>
      <p:ext uri="{BB962C8B-B14F-4D97-AF65-F5344CB8AC3E}">
        <p14:creationId xmlns:p14="http://schemas.microsoft.com/office/powerpoint/2010/main" val="3615573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are also</a:t>
            </a:r>
            <a:r>
              <a:rPr lang="en-US" baseline="0" dirty="0"/>
              <a:t> working on achieving the same for clinical data. On the right is a synthetic template of adult human skull based on 86 CT scans of skeletal remains from Terry Collection (they are mixed ancestry, mixed sex from 20-80 years of age). On the left is the segmentation of skull and mandible.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13</a:t>
            </a:fld>
            <a:endParaRPr lang="en-US"/>
          </a:p>
        </p:txBody>
      </p:sp>
    </p:spTree>
    <p:extLst>
      <p:ext uri="{BB962C8B-B14F-4D97-AF65-F5344CB8AC3E}">
        <p14:creationId xmlns:p14="http://schemas.microsoft.com/office/powerpoint/2010/main" val="47881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It was clear that while the rest</a:t>
            </a:r>
            <a:r>
              <a:rPr lang="en-US" baseline="0" dirty="0"/>
              <a:t> of the skull perfectly fit to the template, midface and the mandible did not. Clearly the phenotypic variation in the dataset is much too high to deal with a single 20-80 year range template and probably need to split this into two age groups to achieve better segmentation of skull and mandible.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2450995-2728-4144-9F2E-0B9BD2F3BE1E}" type="slidenum">
              <a:rPr lang="en-US" smtClean="0"/>
              <a:t>14</a:t>
            </a:fld>
            <a:endParaRPr lang="en-US"/>
          </a:p>
        </p:txBody>
      </p:sp>
    </p:spTree>
    <p:extLst>
      <p:ext uri="{BB962C8B-B14F-4D97-AF65-F5344CB8AC3E}">
        <p14:creationId xmlns:p14="http://schemas.microsoft.com/office/powerpoint/2010/main" val="2273879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warped</a:t>
            </a:r>
            <a:r>
              <a:rPr lang="en-US" baseline="0" dirty="0"/>
              <a:t> these segmentations back to original samples and isolate the mandibles. It worked about 75% of the population. I looked more closely at the samples why they failed.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23</a:t>
            </a:fld>
            <a:endParaRPr lang="en-US"/>
          </a:p>
        </p:txBody>
      </p:sp>
    </p:spTree>
    <p:extLst>
      <p:ext uri="{BB962C8B-B14F-4D97-AF65-F5344CB8AC3E}">
        <p14:creationId xmlns:p14="http://schemas.microsoft.com/office/powerpoint/2010/main" val="281226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24</a:t>
            </a:fld>
            <a:endParaRPr lang="en-US"/>
          </a:p>
        </p:txBody>
      </p:sp>
    </p:spTree>
    <p:extLst>
      <p:ext uri="{BB962C8B-B14F-4D97-AF65-F5344CB8AC3E}">
        <p14:creationId xmlns:p14="http://schemas.microsoft.com/office/powerpoint/2010/main" val="2905187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they begin</a:t>
            </a:r>
            <a:r>
              <a:rPr lang="en-US" baseline="0" dirty="0"/>
              <a:t> to look like rats….</a:t>
            </a:r>
          </a:p>
          <a:p>
            <a:endParaRPr lang="en-US" baseline="0" dirty="0"/>
          </a:p>
          <a:p>
            <a:r>
              <a:rPr lang="en-US" baseline="0" dirty="0"/>
              <a:t>So, whatever the developmental processes resulting in the adult mouse skulls, it is very similar for </a:t>
            </a:r>
            <a:r>
              <a:rPr lang="en-US" baseline="0" dirty="0" err="1"/>
              <a:t>Rattus</a:t>
            </a:r>
            <a:r>
              <a:rPr lang="en-US" baseline="0" dirty="0"/>
              <a:t>, but it happens to go on longer, resulting in a bigger organism. </a:t>
            </a:r>
          </a:p>
          <a:p>
            <a:r>
              <a:rPr lang="en-US" baseline="0" dirty="0"/>
              <a:t>I don’t have enough Rat skulls to measure that right now, but I would wager that they almost would be on the same  size / skull scaling regression of Mus. </a:t>
            </a:r>
          </a:p>
          <a:p>
            <a:endParaRPr lang="en-US" baseline="0" dirty="0"/>
          </a:p>
          <a:p>
            <a:r>
              <a:rPr lang="en-US" baseline="0" dirty="0"/>
              <a:t>Keep in mind that Rat/Mus divergence is about 20 MYA, at the same scale if not older than human/chimpanzee split.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25</a:t>
            </a:fld>
            <a:endParaRPr lang="en-US"/>
          </a:p>
        </p:txBody>
      </p:sp>
    </p:spTree>
    <p:extLst>
      <p:ext uri="{BB962C8B-B14F-4D97-AF65-F5344CB8AC3E}">
        <p14:creationId xmlns:p14="http://schemas.microsoft.com/office/powerpoint/2010/main" val="281911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same cross,</a:t>
            </a:r>
            <a:r>
              <a:rPr lang="en-US" baseline="0" dirty="0"/>
              <a:t> to do a very simple experiment. What do we gain (or lose) in terms of mapping accuracy if we use different types of phenotyping. One thing to note is that mouse hemi-mandibles are fairly flat with a minimal Z dimension.</a:t>
            </a:r>
          </a:p>
          <a:p>
            <a:r>
              <a:rPr lang="en-US" baseline="0" dirty="0"/>
              <a:t>So what we did is we phenotype them with standard set of mandibular landmarks (gray spheres) in 3D. We then projected these landmarks into 2D, as if we have taken a picture of them laying flat on a camera stand, and finally we used lots of geometrically equivalent landmarks (little green spheres). All statistical models, genotyping everything is the same except what we get out of our shape analyses. So in the end, what we saw while there was almost no difference between 2D and 3D landmarks, we obtained for more loci, with better precision (confidence intervals were shorter) when we used dense modeling.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26</a:t>
            </a:fld>
            <a:endParaRPr lang="en-US"/>
          </a:p>
        </p:txBody>
      </p:sp>
    </p:spTree>
    <p:extLst>
      <p:ext uri="{BB962C8B-B14F-4D97-AF65-F5344CB8AC3E}">
        <p14:creationId xmlns:p14="http://schemas.microsoft.com/office/powerpoint/2010/main" val="19771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C8119-F6BC-48DE-9DAF-EF1F680770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6A111-0C8F-47A9-82B8-8051534E1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741289-45C1-4A91-AD28-F5F9E941464C}"/>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30EEF041-514B-463F-9587-886FBB821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63318-02F6-4E20-A57A-3A9E402EC6D0}"/>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928000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A52A-AA96-4C7B-9494-D1843F96A6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1DF5FC-4AFB-4982-A65D-31ACABBCB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3A0D2-A61A-4A89-9349-9CA234F09C24}"/>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A7709A21-8A76-4B22-9A52-2966D137C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A6C9C-AF58-4A9A-8259-3351074A95DC}"/>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19927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34618-03BA-499B-B039-6E4D28D5D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4D6536-A5E4-426B-8B0E-52D097F721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2C3DA-2F1B-4350-AB75-DE50DEB6E61A}"/>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7FE3F32C-4831-488D-94CC-88E9EED1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74932-7091-40A9-8A8E-22818F38C8BB}"/>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46687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5097-AD65-4E2B-B231-7FC5026B88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ADF21-DD27-4584-9152-F1DC34EBD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0F849-89A6-4D2D-9075-B38EF27314AA}"/>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290A0335-6E26-4E34-ACFA-0ED65541A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A65AA-0EA9-4293-AAEA-EC68B8B3EE43}"/>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4058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6E16-8048-4401-A25C-46657D3492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5EF0EE-6DDB-43C3-AF43-865A873515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8C6B8-9711-4C49-9020-F20BAA58994D}"/>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D0F60D2C-745B-48EC-97F9-6AB09C0EC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760940-D90C-455E-83F5-8886E0C771AE}"/>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68561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4741-F17C-4E2D-A47D-47CBAF3CE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94BE3-F505-4F38-A31A-9E592DE2AC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488EF9-78F4-4EB2-9F47-92C667E9E5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C7E23A-B0B9-4326-AE1A-121FDAAC9434}"/>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6" name="Footer Placeholder 5">
            <a:extLst>
              <a:ext uri="{FF2B5EF4-FFF2-40B4-BE49-F238E27FC236}">
                <a16:creationId xmlns:a16="http://schemas.microsoft.com/office/drawing/2014/main" id="{9834714A-1EC1-4BA0-B81E-C898FE1DB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3E30AA-BE15-405B-AAFA-F8079C6C20DC}"/>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97060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E1BB-4F84-4F38-88B0-FE72C921A1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BD79B2-F764-4602-8689-0076CDE8E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3BE216-DD73-4D23-A301-59C6AC7459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B057E-A1C9-46CA-A44C-D14D53B7B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98F645-6B0A-437F-B4E4-F6852B8571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2184E3-2E77-478F-B32D-25E9046A51A8}"/>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8" name="Footer Placeholder 7">
            <a:extLst>
              <a:ext uri="{FF2B5EF4-FFF2-40B4-BE49-F238E27FC236}">
                <a16:creationId xmlns:a16="http://schemas.microsoft.com/office/drawing/2014/main" id="{447276D8-6E5B-4FAB-90DE-2412C387D7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169AFD-26D2-462B-8A39-A39C9A4BAC53}"/>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209817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198F-3534-493B-9B01-5796C8E851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2B0D90-CA3A-4D14-9A57-172C8AAC1267}"/>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4" name="Footer Placeholder 3">
            <a:extLst>
              <a:ext uri="{FF2B5EF4-FFF2-40B4-BE49-F238E27FC236}">
                <a16:creationId xmlns:a16="http://schemas.microsoft.com/office/drawing/2014/main" id="{5A0915BE-7D69-4C7A-95B1-ED3841FD76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CB2F49-D263-444B-B19F-0A66753E6617}"/>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76901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1532E8-9D9F-4382-BCC3-21C1B5BA94ED}"/>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3" name="Footer Placeholder 2">
            <a:extLst>
              <a:ext uri="{FF2B5EF4-FFF2-40B4-BE49-F238E27FC236}">
                <a16:creationId xmlns:a16="http://schemas.microsoft.com/office/drawing/2014/main" id="{5952E293-1294-4A61-879F-7B69F62F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13403F-5234-4BA5-8EDD-C13930EF2289}"/>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23208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1DF9-478F-4394-8650-568B0E3F5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3B8304-EB2D-4DFF-BEB1-DB5CD7B7E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CF7A6-944A-44D9-B4B7-B138111FD7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E327E-C376-4162-992A-A7DB526AF312}"/>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6" name="Footer Placeholder 5">
            <a:extLst>
              <a:ext uri="{FF2B5EF4-FFF2-40B4-BE49-F238E27FC236}">
                <a16:creationId xmlns:a16="http://schemas.microsoft.com/office/drawing/2014/main" id="{55793950-473A-408A-AA7E-FD65073E1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E497E-0E94-4EBB-B2B7-8169A14D0F86}"/>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53377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B6CC-4752-49C2-9C53-37A1AB41D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A2C42B-76A2-4AB6-A235-1B22D41101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275B57-ED64-4909-9DA4-5AEF3545C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6F920-9C9E-4ECD-BCF9-4B18D9B1EB3F}"/>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6" name="Footer Placeholder 5">
            <a:extLst>
              <a:ext uri="{FF2B5EF4-FFF2-40B4-BE49-F238E27FC236}">
                <a16:creationId xmlns:a16="http://schemas.microsoft.com/office/drawing/2014/main" id="{6A0255F4-3473-4191-8DDB-982CC8D81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5AFD8-A85C-470B-9C23-C25985D640EB}"/>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47387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4D5AD-F855-4E45-8DD9-7386FFE04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6B245C-2BE6-455D-84A1-32DA21479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73990-ADDB-4732-B8AD-CCF0C4E73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29161A2E-EB69-4A2D-977E-1EA55397F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A2C41-3A55-4E7D-BCCF-1372945781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885B4-B36A-4B51-B6D9-D48874699129}" type="slidenum">
              <a:rPr lang="en-US" smtClean="0"/>
              <a:t>‹#›</a:t>
            </a:fld>
            <a:endParaRPr lang="en-US"/>
          </a:p>
        </p:txBody>
      </p:sp>
    </p:spTree>
    <p:extLst>
      <p:ext uri="{BB962C8B-B14F-4D97-AF65-F5344CB8AC3E}">
        <p14:creationId xmlns:p14="http://schemas.microsoft.com/office/powerpoint/2010/main" val="622027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elifesciences.org/articles/26014"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elifesciences.org/articles/2601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2.mp4"/><Relationship Id="rId7"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51.png"/><Relationship Id="rId4" Type="http://schemas.openxmlformats.org/officeDocument/2006/relationships/video" Target="../media/media2.mp4"/><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3.tiff"/><Relationship Id="rId5" Type="http://schemas.openxmlformats.org/officeDocument/2006/relationships/image" Target="../media/image62.jpe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2.tif"/><Relationship Id="rId2" Type="http://schemas.openxmlformats.org/officeDocument/2006/relationships/image" Target="../media/image71.tif"/><Relationship Id="rId1" Type="http://schemas.openxmlformats.org/officeDocument/2006/relationships/slideLayout" Target="../slideLayouts/slideLayout2.xml"/><Relationship Id="rId6" Type="http://schemas.openxmlformats.org/officeDocument/2006/relationships/hyperlink" Target="https://doi.org/10.1111/joa.12645" TargetMode="External"/><Relationship Id="rId5" Type="http://schemas.openxmlformats.org/officeDocument/2006/relationships/image" Target="../media/image74.tif"/><Relationship Id="rId4" Type="http://schemas.openxmlformats.org/officeDocument/2006/relationships/image" Target="../media/image73.tif"/></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186/s12983-015-0127-8"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oi.org/10.1186/s12983-015-0127-8"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F6C39C-C174-4027-9C86-60DD1185915B}"/>
              </a:ext>
            </a:extLst>
          </p:cNvPr>
          <p:cNvSpPr>
            <a:spLocks noGrp="1"/>
          </p:cNvSpPr>
          <p:nvPr>
            <p:ph type="title"/>
          </p:nvPr>
        </p:nvSpPr>
        <p:spPr>
          <a:xfrm>
            <a:off x="3342860" y="0"/>
            <a:ext cx="4844627" cy="789451"/>
          </a:xfrm>
        </p:spPr>
        <p:txBody>
          <a:bodyPr/>
          <a:lstStyle/>
          <a:p>
            <a:pPr algn="ctr"/>
            <a:r>
              <a:rPr lang="en-US" b="1" dirty="0"/>
              <a:t>Image Registration</a:t>
            </a:r>
          </a:p>
        </p:txBody>
      </p:sp>
      <p:sp>
        <p:nvSpPr>
          <p:cNvPr id="5" name="TextBox 4">
            <a:extLst>
              <a:ext uri="{FF2B5EF4-FFF2-40B4-BE49-F238E27FC236}">
                <a16:creationId xmlns:a16="http://schemas.microsoft.com/office/drawing/2014/main" id="{A361EEC5-2AA5-4E1A-8F7C-42E338CD23F5}"/>
              </a:ext>
            </a:extLst>
          </p:cNvPr>
          <p:cNvSpPr txBox="1"/>
          <p:nvPr/>
        </p:nvSpPr>
        <p:spPr>
          <a:xfrm>
            <a:off x="1302499" y="781415"/>
            <a:ext cx="9496129" cy="2585323"/>
          </a:xfrm>
          <a:prstGeom prst="rect">
            <a:avLst/>
          </a:prstGeom>
          <a:noFill/>
        </p:spPr>
        <p:txBody>
          <a:bodyPr wrap="square" rtlCol="0">
            <a:spAutoFit/>
          </a:bodyPr>
          <a:lstStyle/>
          <a:p>
            <a:r>
              <a:rPr lang="en-US" dirty="0"/>
              <a:t>Is the process of finding the optimal transformation to maximize correspondence across images. Necessary components are:</a:t>
            </a:r>
          </a:p>
          <a:p>
            <a:pPr marL="285750" indent="-285750">
              <a:buFont typeface="Arial" panose="020B0604020202020204" pitchFamily="34" charset="0"/>
              <a:buChar char="•"/>
            </a:pPr>
            <a:r>
              <a:rPr lang="en-US" b="1" dirty="0"/>
              <a:t>Transformation model:</a:t>
            </a:r>
            <a:r>
              <a:rPr lang="en-US" dirty="0"/>
              <a:t> defines the type of geometric transform to be used (e.g., rigid, affine which are linear, deformable which are non-linear or elastic).</a:t>
            </a:r>
          </a:p>
          <a:p>
            <a:pPr marL="285750" indent="-285750">
              <a:buFont typeface="Arial" panose="020B0604020202020204" pitchFamily="34" charset="0"/>
              <a:buChar char="•"/>
            </a:pPr>
            <a:r>
              <a:rPr lang="en-US" b="1" dirty="0"/>
              <a:t>Similarity metric:</a:t>
            </a:r>
            <a:r>
              <a:rPr lang="en-US" dirty="0"/>
              <a:t> for registration basis measures the degree of alignment between images usually through measuring image intensity patterns (mutual information, cross-correlation, sum of squared intensity differences)</a:t>
            </a:r>
          </a:p>
          <a:p>
            <a:pPr marL="285750" indent="-285750">
              <a:buFont typeface="Arial" panose="020B0604020202020204" pitchFamily="34" charset="0"/>
              <a:buChar char="•"/>
            </a:pPr>
            <a:r>
              <a:rPr lang="en-US" b="1" dirty="0"/>
              <a:t>Optimization method:</a:t>
            </a:r>
            <a:r>
              <a:rPr lang="en-US" dirty="0"/>
              <a:t> tries to maximize the similarity measure </a:t>
            </a:r>
            <a:endParaRPr lang="en-US" b="1" dirty="0"/>
          </a:p>
          <a:p>
            <a:pPr marL="285750" indent="-285750">
              <a:buFont typeface="Arial" panose="020B0604020202020204" pitchFamily="34" charset="0"/>
              <a:buChar char="•"/>
            </a:pPr>
            <a:r>
              <a:rPr lang="en-US" b="1" dirty="0"/>
              <a:t>Validation protocol</a:t>
            </a:r>
          </a:p>
        </p:txBody>
      </p:sp>
      <p:pic>
        <p:nvPicPr>
          <p:cNvPr id="8" name="Picture 7">
            <a:extLst>
              <a:ext uri="{FF2B5EF4-FFF2-40B4-BE49-F238E27FC236}">
                <a16:creationId xmlns:a16="http://schemas.microsoft.com/office/drawing/2014/main" id="{E9A4B068-39F3-4D0D-AC87-32E91E536F17}"/>
              </a:ext>
            </a:extLst>
          </p:cNvPr>
          <p:cNvPicPr>
            <a:picLocks noChangeAspect="1"/>
          </p:cNvPicPr>
          <p:nvPr/>
        </p:nvPicPr>
        <p:blipFill>
          <a:blip r:embed="rId2"/>
          <a:stretch>
            <a:fillRect/>
          </a:stretch>
        </p:blipFill>
        <p:spPr>
          <a:xfrm>
            <a:off x="1179406" y="3491263"/>
            <a:ext cx="2920180" cy="2900712"/>
          </a:xfrm>
          <a:prstGeom prst="rect">
            <a:avLst/>
          </a:prstGeom>
        </p:spPr>
      </p:pic>
      <p:pic>
        <p:nvPicPr>
          <p:cNvPr id="9" name="Picture 8">
            <a:extLst>
              <a:ext uri="{FF2B5EF4-FFF2-40B4-BE49-F238E27FC236}">
                <a16:creationId xmlns:a16="http://schemas.microsoft.com/office/drawing/2014/main" id="{2099A8CB-318B-406C-AF0E-8532BBF5F1B2}"/>
              </a:ext>
            </a:extLst>
          </p:cNvPr>
          <p:cNvPicPr>
            <a:picLocks noChangeAspect="1"/>
          </p:cNvPicPr>
          <p:nvPr/>
        </p:nvPicPr>
        <p:blipFill>
          <a:blip r:embed="rId3"/>
          <a:stretch>
            <a:fillRect/>
          </a:stretch>
        </p:blipFill>
        <p:spPr>
          <a:xfrm>
            <a:off x="4465345" y="3491263"/>
            <a:ext cx="2978547" cy="2968716"/>
          </a:xfrm>
          <a:prstGeom prst="rect">
            <a:avLst/>
          </a:prstGeom>
        </p:spPr>
      </p:pic>
      <p:pic>
        <p:nvPicPr>
          <p:cNvPr id="10" name="Picture 9">
            <a:extLst>
              <a:ext uri="{FF2B5EF4-FFF2-40B4-BE49-F238E27FC236}">
                <a16:creationId xmlns:a16="http://schemas.microsoft.com/office/drawing/2014/main" id="{3081CC1A-8223-442F-9734-685F815DA32E}"/>
              </a:ext>
            </a:extLst>
          </p:cNvPr>
          <p:cNvPicPr>
            <a:picLocks noChangeAspect="1"/>
          </p:cNvPicPr>
          <p:nvPr/>
        </p:nvPicPr>
        <p:blipFill>
          <a:blip r:embed="rId4"/>
          <a:stretch>
            <a:fillRect/>
          </a:stretch>
        </p:blipFill>
        <p:spPr>
          <a:xfrm>
            <a:off x="7721598" y="3457261"/>
            <a:ext cx="2953971" cy="2968716"/>
          </a:xfrm>
          <a:prstGeom prst="rect">
            <a:avLst/>
          </a:prstGeom>
        </p:spPr>
      </p:pic>
    </p:spTree>
    <p:extLst>
      <p:ext uri="{BB962C8B-B14F-4D97-AF65-F5344CB8AC3E}">
        <p14:creationId xmlns:p14="http://schemas.microsoft.com/office/powerpoint/2010/main" val="143803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1CFA-214E-4B95-8AF1-CD7820821216}"/>
              </a:ext>
            </a:extLst>
          </p:cNvPr>
          <p:cNvSpPr>
            <a:spLocks noGrp="1"/>
          </p:cNvSpPr>
          <p:nvPr>
            <p:ph type="title"/>
          </p:nvPr>
        </p:nvSpPr>
        <p:spPr>
          <a:xfrm>
            <a:off x="838200" y="42636"/>
            <a:ext cx="10515600" cy="663575"/>
          </a:xfrm>
        </p:spPr>
        <p:txBody>
          <a:bodyPr>
            <a:normAutofit fontScale="90000"/>
          </a:bodyPr>
          <a:lstStyle/>
          <a:p>
            <a:pPr algn="ctr"/>
            <a:r>
              <a:rPr lang="en-US" b="1" dirty="0"/>
              <a:t>Zebrafish skull template</a:t>
            </a:r>
          </a:p>
        </p:txBody>
      </p:sp>
      <p:pic>
        <p:nvPicPr>
          <p:cNvPr id="5" name="Content Placeholder 4">
            <a:extLst>
              <a:ext uri="{FF2B5EF4-FFF2-40B4-BE49-F238E27FC236}">
                <a16:creationId xmlns:a16="http://schemas.microsoft.com/office/drawing/2014/main" id="{3EE74EF9-90C2-4102-90EC-46E8AE2DE003}"/>
              </a:ext>
            </a:extLst>
          </p:cNvPr>
          <p:cNvPicPr>
            <a:picLocks noGrp="1" noChangeAspect="1"/>
          </p:cNvPicPr>
          <p:nvPr>
            <p:ph sz="half" idx="1"/>
          </p:nvPr>
        </p:nvPicPr>
        <p:blipFill rotWithShape="1">
          <a:blip r:embed="rId2"/>
          <a:srcRect l="2513" r="2629"/>
          <a:stretch/>
        </p:blipFill>
        <p:spPr>
          <a:xfrm>
            <a:off x="287976" y="658202"/>
            <a:ext cx="5621482" cy="4263361"/>
          </a:xfrm>
          <a:prstGeom prst="rect">
            <a:avLst/>
          </a:prstGeom>
        </p:spPr>
      </p:pic>
      <p:pic>
        <p:nvPicPr>
          <p:cNvPr id="6" name="Content Placeholder 5">
            <a:extLst>
              <a:ext uri="{FF2B5EF4-FFF2-40B4-BE49-F238E27FC236}">
                <a16:creationId xmlns:a16="http://schemas.microsoft.com/office/drawing/2014/main" id="{BCFE8E3F-E076-46A7-87B4-A1AAE1C195C6}"/>
              </a:ext>
            </a:extLst>
          </p:cNvPr>
          <p:cNvPicPr>
            <a:picLocks noGrp="1" noChangeAspect="1"/>
          </p:cNvPicPr>
          <p:nvPr>
            <p:ph sz="half" idx="2"/>
          </p:nvPr>
        </p:nvPicPr>
        <p:blipFill>
          <a:blip r:embed="rId3"/>
          <a:stretch>
            <a:fillRect/>
          </a:stretch>
        </p:blipFill>
        <p:spPr>
          <a:xfrm>
            <a:off x="6144986" y="658202"/>
            <a:ext cx="5702367" cy="4263360"/>
          </a:xfrm>
          <a:prstGeom prst="rect">
            <a:avLst/>
          </a:prstGeom>
        </p:spPr>
      </p:pic>
      <p:sp>
        <p:nvSpPr>
          <p:cNvPr id="7" name="TextBox 6">
            <a:extLst>
              <a:ext uri="{FF2B5EF4-FFF2-40B4-BE49-F238E27FC236}">
                <a16:creationId xmlns:a16="http://schemas.microsoft.com/office/drawing/2014/main" id="{4571F88E-0B0E-494F-BEF7-1494B29A07BB}"/>
              </a:ext>
            </a:extLst>
          </p:cNvPr>
          <p:cNvSpPr txBox="1"/>
          <p:nvPr/>
        </p:nvSpPr>
        <p:spPr>
          <a:xfrm>
            <a:off x="887186" y="5075463"/>
            <a:ext cx="10515599" cy="923330"/>
          </a:xfrm>
          <a:prstGeom prst="rect">
            <a:avLst/>
          </a:prstGeom>
          <a:noFill/>
        </p:spPr>
        <p:txBody>
          <a:bodyPr wrap="square" rtlCol="0">
            <a:spAutoFit/>
          </a:bodyPr>
          <a:lstStyle/>
          <a:p>
            <a:r>
              <a:rPr lang="en-US" dirty="0"/>
              <a:t>Data from Ronald Kwon, </a:t>
            </a:r>
            <a:r>
              <a:rPr lang="en-US" b="1" dirty="0" err="1"/>
              <a:t>MicroCT</a:t>
            </a:r>
            <a:r>
              <a:rPr lang="en-US" b="1" dirty="0"/>
              <a:t>-based </a:t>
            </a:r>
            <a:r>
              <a:rPr lang="en-US" b="1" dirty="0" err="1"/>
              <a:t>phenomics</a:t>
            </a:r>
            <a:r>
              <a:rPr lang="en-US" b="1" dirty="0"/>
              <a:t> in the zebrafish skeleton reveals virtues of deep phenotyping in a distributed organ system. </a:t>
            </a:r>
            <a:r>
              <a:rPr lang="en-US" b="1" dirty="0" err="1"/>
              <a:t>eLife</a:t>
            </a:r>
            <a:r>
              <a:rPr lang="en-US" b="1" dirty="0"/>
              <a:t>. </a:t>
            </a:r>
            <a:r>
              <a:rPr lang="en-US" b="1" dirty="0">
                <a:hlinkClick r:id="rId4"/>
              </a:rPr>
              <a:t>https://elifesciences.org/articles/26014</a:t>
            </a:r>
            <a:r>
              <a:rPr lang="en-US" b="1" dirty="0"/>
              <a:t> (</a:t>
            </a:r>
            <a:r>
              <a:rPr lang="en-US" dirty="0"/>
              <a:t>this is all on PC skeleton). </a:t>
            </a:r>
          </a:p>
        </p:txBody>
      </p:sp>
    </p:spTree>
    <p:extLst>
      <p:ext uri="{BB962C8B-B14F-4D97-AF65-F5344CB8AC3E}">
        <p14:creationId xmlns:p14="http://schemas.microsoft.com/office/powerpoint/2010/main" val="4223305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8F9324-3BA6-4B77-AA5B-C536D909185E}"/>
              </a:ext>
            </a:extLst>
          </p:cNvPr>
          <p:cNvSpPr>
            <a:spLocks noGrp="1"/>
          </p:cNvSpPr>
          <p:nvPr>
            <p:ph type="title"/>
          </p:nvPr>
        </p:nvSpPr>
        <p:spPr>
          <a:xfrm>
            <a:off x="898071" y="159205"/>
            <a:ext cx="10989129" cy="518432"/>
          </a:xfrm>
        </p:spPr>
        <p:txBody>
          <a:bodyPr>
            <a:normAutofit fontScale="90000"/>
          </a:bodyPr>
          <a:lstStyle/>
          <a:p>
            <a:r>
              <a:rPr lang="en-US" b="1" dirty="0"/>
              <a:t>Littermates vs bmp1a mutants growth differences</a:t>
            </a:r>
          </a:p>
        </p:txBody>
      </p:sp>
      <p:sp>
        <p:nvSpPr>
          <p:cNvPr id="2" name="Rectangle 1">
            <a:extLst>
              <a:ext uri="{FF2B5EF4-FFF2-40B4-BE49-F238E27FC236}">
                <a16:creationId xmlns:a16="http://schemas.microsoft.com/office/drawing/2014/main" id="{CAF2BEAE-3831-48F4-B91B-C46E4E777C13}"/>
              </a:ext>
            </a:extLst>
          </p:cNvPr>
          <p:cNvSpPr/>
          <p:nvPr/>
        </p:nvSpPr>
        <p:spPr>
          <a:xfrm>
            <a:off x="1052575" y="5988708"/>
            <a:ext cx="10258425" cy="923330"/>
          </a:xfrm>
          <a:prstGeom prst="rect">
            <a:avLst/>
          </a:prstGeom>
        </p:spPr>
        <p:txBody>
          <a:bodyPr wrap="square">
            <a:spAutoFit/>
          </a:bodyPr>
          <a:lstStyle/>
          <a:p>
            <a:pPr marL="285750" marR="0" lvl="0" indent="-285750">
              <a:spcBef>
                <a:spcPts val="600"/>
              </a:spcBef>
              <a:spcAft>
                <a:spcPts val="0"/>
              </a:spcAft>
              <a:buFont typeface="Arial" panose="020B0604020202020204" pitchFamily="34" charset="0"/>
              <a:buChar char="•"/>
            </a:pPr>
            <a:r>
              <a:rPr lang="en-US" dirty="0" err="1">
                <a:latin typeface="Arial" panose="020B0604020202020204" pitchFamily="34" charset="0"/>
                <a:ea typeface="Times New Roman" panose="02020603050405020304" pitchFamily="18" charset="0"/>
                <a:cs typeface="Times New Roman" panose="02020603050405020304" pitchFamily="18" charset="0"/>
              </a:rPr>
              <a:t>Bhimani</a:t>
            </a:r>
            <a:r>
              <a:rPr lang="en-US" dirty="0">
                <a:latin typeface="Arial" panose="020B0604020202020204" pitchFamily="34" charset="0"/>
                <a:ea typeface="Times New Roman" panose="02020603050405020304" pitchFamily="18" charset="0"/>
                <a:cs typeface="Times New Roman" panose="02020603050405020304" pitchFamily="18" charset="0"/>
              </a:rPr>
              <a:t> RM, Watson CJ, Maga AM, Kwon RY. 2019. FishCuTv2: An Extensible Software for </a:t>
            </a:r>
            <a:r>
              <a:rPr lang="en-US" dirty="0" err="1">
                <a:latin typeface="Arial" panose="020B0604020202020204" pitchFamily="34" charset="0"/>
                <a:ea typeface="Times New Roman" panose="02020603050405020304" pitchFamily="18" charset="0"/>
                <a:cs typeface="Times New Roman" panose="02020603050405020304" pitchFamily="18" charset="0"/>
              </a:rPr>
              <a:t>microCT</a:t>
            </a:r>
            <a:r>
              <a:rPr lang="en-US" dirty="0">
                <a:latin typeface="Arial" panose="020B0604020202020204" pitchFamily="34" charset="0"/>
                <a:ea typeface="Times New Roman" panose="02020603050405020304" pitchFamily="18" charset="0"/>
                <a:cs typeface="Times New Roman" panose="02020603050405020304" pitchFamily="18" charset="0"/>
              </a:rPr>
              <a:t>-Based Whole-Body Skeletal Phenomics in Zebrafish. Annual Meeting of </a:t>
            </a:r>
            <a:r>
              <a:rPr lang="en-US" dirty="0" err="1">
                <a:latin typeface="Arial" panose="020B0604020202020204" pitchFamily="34" charset="0"/>
                <a:ea typeface="Times New Roman" panose="02020603050405020304" pitchFamily="18" charset="0"/>
                <a:cs typeface="Times New Roman" panose="02020603050405020304" pitchFamily="18" charset="0"/>
              </a:rPr>
              <a:t>Orthopaedic</a:t>
            </a:r>
            <a:r>
              <a:rPr lang="en-US" dirty="0">
                <a:latin typeface="Arial" panose="020B0604020202020204" pitchFamily="34" charset="0"/>
                <a:ea typeface="Times New Roman" panose="02020603050405020304" pitchFamily="18" charset="0"/>
                <a:cs typeface="Times New Roman" panose="02020603050405020304" pitchFamily="18" charset="0"/>
              </a:rPr>
              <a:t> Research Society. Austin, TX</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18B0175-B67A-43E0-819F-1621FD6FB050}"/>
              </a:ext>
            </a:extLst>
          </p:cNvPr>
          <p:cNvPicPr>
            <a:picLocks noChangeAspect="1"/>
          </p:cNvPicPr>
          <p:nvPr/>
        </p:nvPicPr>
        <p:blipFill>
          <a:blip r:embed="rId2"/>
          <a:stretch>
            <a:fillRect/>
          </a:stretch>
        </p:blipFill>
        <p:spPr>
          <a:xfrm>
            <a:off x="3154789" y="734785"/>
            <a:ext cx="6053999" cy="4490357"/>
          </a:xfrm>
          <a:prstGeom prst="rect">
            <a:avLst/>
          </a:prstGeom>
        </p:spPr>
      </p:pic>
      <p:sp>
        <p:nvSpPr>
          <p:cNvPr id="9" name="TextBox 8">
            <a:extLst>
              <a:ext uri="{FF2B5EF4-FFF2-40B4-BE49-F238E27FC236}">
                <a16:creationId xmlns:a16="http://schemas.microsoft.com/office/drawing/2014/main" id="{E0A64A47-00E8-46F7-BCBF-1D70F3D839B4}"/>
              </a:ext>
            </a:extLst>
          </p:cNvPr>
          <p:cNvSpPr txBox="1"/>
          <p:nvPr/>
        </p:nvSpPr>
        <p:spPr>
          <a:xfrm>
            <a:off x="2383263" y="5192482"/>
            <a:ext cx="7720039" cy="646331"/>
          </a:xfrm>
          <a:prstGeom prst="rect">
            <a:avLst/>
          </a:prstGeom>
          <a:noFill/>
        </p:spPr>
        <p:txBody>
          <a:bodyPr wrap="square" rtlCol="0">
            <a:spAutoFit/>
          </a:bodyPr>
          <a:lstStyle/>
          <a:p>
            <a:r>
              <a:rPr lang="en-US" dirty="0"/>
              <a:t>Warmer colors, regions significantly </a:t>
            </a:r>
            <a:r>
              <a:rPr lang="en-US" b="1" dirty="0"/>
              <a:t>shrunk</a:t>
            </a:r>
            <a:r>
              <a:rPr lang="en-US" dirty="0"/>
              <a:t> in mutants compared to littermates</a:t>
            </a:r>
          </a:p>
          <a:p>
            <a:r>
              <a:rPr lang="en-US" dirty="0"/>
              <a:t>Colder colors, regions significantly </a:t>
            </a:r>
            <a:r>
              <a:rPr lang="en-US" b="1" dirty="0"/>
              <a:t>enlarged</a:t>
            </a:r>
            <a:r>
              <a:rPr lang="en-US" dirty="0"/>
              <a:t> in mutants compared to littermates</a:t>
            </a:r>
          </a:p>
        </p:txBody>
      </p:sp>
    </p:spTree>
    <p:extLst>
      <p:ext uri="{BB962C8B-B14F-4D97-AF65-F5344CB8AC3E}">
        <p14:creationId xmlns:p14="http://schemas.microsoft.com/office/powerpoint/2010/main" val="4278698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99B93B-65E4-45CC-BD06-12831007F9CA}"/>
              </a:ext>
            </a:extLst>
          </p:cNvPr>
          <p:cNvSpPr txBox="1">
            <a:spLocks/>
          </p:cNvSpPr>
          <p:nvPr/>
        </p:nvSpPr>
        <p:spPr>
          <a:xfrm>
            <a:off x="1309254" y="196825"/>
            <a:ext cx="9144000" cy="59501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Genetic control of 3D molar size</a:t>
            </a:r>
          </a:p>
        </p:txBody>
      </p:sp>
      <p:grpSp>
        <p:nvGrpSpPr>
          <p:cNvPr id="7" name="Group 6">
            <a:extLst>
              <a:ext uri="{FF2B5EF4-FFF2-40B4-BE49-F238E27FC236}">
                <a16:creationId xmlns:a16="http://schemas.microsoft.com/office/drawing/2014/main" id="{C0B36918-EDFC-4873-8B85-306EC0404536}"/>
              </a:ext>
            </a:extLst>
          </p:cNvPr>
          <p:cNvGrpSpPr/>
          <p:nvPr/>
        </p:nvGrpSpPr>
        <p:grpSpPr>
          <a:xfrm>
            <a:off x="479340" y="1120503"/>
            <a:ext cx="3542304" cy="2904464"/>
            <a:chOff x="2688771" y="1169906"/>
            <a:chExt cx="3542304" cy="2904464"/>
          </a:xfrm>
        </p:grpSpPr>
        <p:pic>
          <p:nvPicPr>
            <p:cNvPr id="8" name="Picture 2">
              <a:extLst>
                <a:ext uri="{FF2B5EF4-FFF2-40B4-BE49-F238E27FC236}">
                  <a16:creationId xmlns:a16="http://schemas.microsoft.com/office/drawing/2014/main" id="{D1E4D449-EDE0-44AA-A8EA-6A7C47A3DE1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297" r="12474" b="14002"/>
            <a:stretch/>
          </p:blipFill>
          <p:spPr bwMode="auto">
            <a:xfrm>
              <a:off x="2688771" y="1169906"/>
              <a:ext cx="1731146" cy="1393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0C39449B-5E6F-46F8-B5AC-0DF9C7F2DF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128" y="2743532"/>
              <a:ext cx="1731146" cy="130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a:extLst>
                <a:ext uri="{FF2B5EF4-FFF2-40B4-BE49-F238E27FC236}">
                  <a16:creationId xmlns:a16="http://schemas.microsoft.com/office/drawing/2014/main" id="{29CED1FC-CDC2-4AE5-B72B-0F76DC6DE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296" b="8260"/>
            <a:stretch/>
          </p:blipFill>
          <p:spPr bwMode="auto">
            <a:xfrm>
              <a:off x="4490987" y="2740457"/>
              <a:ext cx="1731146" cy="133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BA17A100-ED7A-41EC-849A-FE38860C04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9929" y="1180751"/>
              <a:ext cx="1731146" cy="1382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 name="Picture 2">
            <a:extLst>
              <a:ext uri="{FF2B5EF4-FFF2-40B4-BE49-F238E27FC236}">
                <a16:creationId xmlns:a16="http://schemas.microsoft.com/office/drawing/2014/main" id="{E6F751AE-3CD2-452D-9253-010FC7B0DA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7031" y="1020859"/>
            <a:ext cx="2218273" cy="298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54">
            <a:extLst>
              <a:ext uri="{FF2B5EF4-FFF2-40B4-BE49-F238E27FC236}">
                <a16:creationId xmlns:a16="http://schemas.microsoft.com/office/drawing/2014/main" id="{3CE5C6A1-A8E9-4B6C-8447-B3506FDBEA36}"/>
              </a:ext>
            </a:extLst>
          </p:cNvPr>
          <p:cNvPicPr>
            <a:picLocks/>
          </p:cNvPicPr>
          <p:nvPr/>
        </p:nvPicPr>
        <p:blipFill rotWithShape="1">
          <a:blip r:embed="rId7"/>
          <a:srcRect l="6493"/>
          <a:stretch/>
        </p:blipFill>
        <p:spPr>
          <a:xfrm>
            <a:off x="569373" y="4099198"/>
            <a:ext cx="3452271" cy="2758802"/>
          </a:xfrm>
          <a:prstGeom prst="rect">
            <a:avLst/>
          </a:prstGeom>
        </p:spPr>
      </p:pic>
      <p:pic>
        <p:nvPicPr>
          <p:cNvPr id="56" name="Picture 55">
            <a:extLst>
              <a:ext uri="{FF2B5EF4-FFF2-40B4-BE49-F238E27FC236}">
                <a16:creationId xmlns:a16="http://schemas.microsoft.com/office/drawing/2014/main" id="{60960234-5ED2-42CD-87BC-2E0F25D87C6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393" t="14671" r="62080"/>
          <a:stretch/>
        </p:blipFill>
        <p:spPr bwMode="auto">
          <a:xfrm>
            <a:off x="661677" y="4899379"/>
            <a:ext cx="1608448" cy="160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56">
            <a:extLst>
              <a:ext uri="{FF2B5EF4-FFF2-40B4-BE49-F238E27FC236}">
                <a16:creationId xmlns:a16="http://schemas.microsoft.com/office/drawing/2014/main" id="{A5DBC142-0BF6-4DF7-A6A4-F0A7CD9BCF6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0298" t="14671" r="13175"/>
          <a:stretch/>
        </p:blipFill>
        <p:spPr bwMode="auto">
          <a:xfrm>
            <a:off x="2259533" y="4914313"/>
            <a:ext cx="1593502" cy="1592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extBox 57">
            <a:extLst>
              <a:ext uri="{FF2B5EF4-FFF2-40B4-BE49-F238E27FC236}">
                <a16:creationId xmlns:a16="http://schemas.microsoft.com/office/drawing/2014/main" id="{5AE78994-42BF-43C3-A960-94638EEA1CCF}"/>
              </a:ext>
            </a:extLst>
          </p:cNvPr>
          <p:cNvSpPr txBox="1"/>
          <p:nvPr/>
        </p:nvSpPr>
        <p:spPr>
          <a:xfrm>
            <a:off x="488381" y="4091333"/>
            <a:ext cx="3542304" cy="369332"/>
          </a:xfrm>
          <a:prstGeom prst="rect">
            <a:avLst/>
          </a:prstGeom>
          <a:solidFill>
            <a:schemeClr val="bg1"/>
          </a:solidFill>
        </p:spPr>
        <p:txBody>
          <a:bodyPr wrap="square" rtlCol="0">
            <a:spAutoFit/>
          </a:bodyPr>
          <a:lstStyle/>
          <a:p>
            <a:pPr algn="ctr"/>
            <a:r>
              <a:rPr lang="en-US" b="1" dirty="0"/>
              <a:t>Atlas Validation</a:t>
            </a:r>
          </a:p>
        </p:txBody>
      </p:sp>
      <p:grpSp>
        <p:nvGrpSpPr>
          <p:cNvPr id="59" name="Group 58">
            <a:extLst>
              <a:ext uri="{FF2B5EF4-FFF2-40B4-BE49-F238E27FC236}">
                <a16:creationId xmlns:a16="http://schemas.microsoft.com/office/drawing/2014/main" id="{1F5F91A6-7326-43DE-AD5D-C1D62A857409}"/>
              </a:ext>
            </a:extLst>
          </p:cNvPr>
          <p:cNvGrpSpPr/>
          <p:nvPr/>
        </p:nvGrpSpPr>
        <p:grpSpPr>
          <a:xfrm>
            <a:off x="270060" y="4304074"/>
            <a:ext cx="382138" cy="2247994"/>
            <a:chOff x="2710018" y="4344418"/>
            <a:chExt cx="382138" cy="2247994"/>
          </a:xfrm>
        </p:grpSpPr>
        <p:sp>
          <p:nvSpPr>
            <p:cNvPr id="60" name="TextBox 59">
              <a:extLst>
                <a:ext uri="{FF2B5EF4-FFF2-40B4-BE49-F238E27FC236}">
                  <a16:creationId xmlns:a16="http://schemas.microsoft.com/office/drawing/2014/main" id="{84F8B780-1119-4C02-BE3A-5E6633CB944F}"/>
                </a:ext>
              </a:extLst>
            </p:cNvPr>
            <p:cNvSpPr txBox="1"/>
            <p:nvPr/>
          </p:nvSpPr>
          <p:spPr>
            <a:xfrm>
              <a:off x="2710018" y="4344418"/>
              <a:ext cx="382138" cy="276999"/>
            </a:xfrm>
            <a:prstGeom prst="rect">
              <a:avLst/>
            </a:prstGeom>
            <a:noFill/>
          </p:spPr>
          <p:txBody>
            <a:bodyPr wrap="square" rtlCol="0">
              <a:spAutoFit/>
            </a:bodyPr>
            <a:lstStyle/>
            <a:p>
              <a:r>
                <a:rPr lang="en-US" sz="1200" dirty="0"/>
                <a:t>1.0</a:t>
              </a:r>
            </a:p>
          </p:txBody>
        </p:sp>
        <p:sp>
          <p:nvSpPr>
            <p:cNvPr id="61" name="TextBox 60">
              <a:extLst>
                <a:ext uri="{FF2B5EF4-FFF2-40B4-BE49-F238E27FC236}">
                  <a16:creationId xmlns:a16="http://schemas.microsoft.com/office/drawing/2014/main" id="{57D50E0F-CB8E-483E-9A79-7930429C0AB9}"/>
                </a:ext>
              </a:extLst>
            </p:cNvPr>
            <p:cNvSpPr txBox="1"/>
            <p:nvPr/>
          </p:nvSpPr>
          <p:spPr>
            <a:xfrm>
              <a:off x="2710018" y="4721226"/>
              <a:ext cx="382138" cy="276999"/>
            </a:xfrm>
            <a:prstGeom prst="rect">
              <a:avLst/>
            </a:prstGeom>
            <a:noFill/>
          </p:spPr>
          <p:txBody>
            <a:bodyPr wrap="square" rtlCol="0">
              <a:spAutoFit/>
            </a:bodyPr>
            <a:lstStyle/>
            <a:p>
              <a:r>
                <a:rPr lang="en-US" sz="1200" dirty="0"/>
                <a:t>0.8</a:t>
              </a:r>
            </a:p>
          </p:txBody>
        </p:sp>
        <p:sp>
          <p:nvSpPr>
            <p:cNvPr id="62" name="TextBox 61">
              <a:extLst>
                <a:ext uri="{FF2B5EF4-FFF2-40B4-BE49-F238E27FC236}">
                  <a16:creationId xmlns:a16="http://schemas.microsoft.com/office/drawing/2014/main" id="{7167D78B-888B-44C5-82D3-F90B00C5CD9E}"/>
                </a:ext>
              </a:extLst>
            </p:cNvPr>
            <p:cNvSpPr txBox="1"/>
            <p:nvPr/>
          </p:nvSpPr>
          <p:spPr>
            <a:xfrm>
              <a:off x="2710018" y="5132541"/>
              <a:ext cx="382138" cy="276999"/>
            </a:xfrm>
            <a:prstGeom prst="rect">
              <a:avLst/>
            </a:prstGeom>
            <a:noFill/>
          </p:spPr>
          <p:txBody>
            <a:bodyPr wrap="square" rtlCol="0">
              <a:spAutoFit/>
            </a:bodyPr>
            <a:lstStyle/>
            <a:p>
              <a:r>
                <a:rPr lang="en-US" sz="1200" dirty="0"/>
                <a:t>0.6</a:t>
              </a:r>
            </a:p>
          </p:txBody>
        </p:sp>
        <p:sp>
          <p:nvSpPr>
            <p:cNvPr id="63" name="TextBox 62">
              <a:extLst>
                <a:ext uri="{FF2B5EF4-FFF2-40B4-BE49-F238E27FC236}">
                  <a16:creationId xmlns:a16="http://schemas.microsoft.com/office/drawing/2014/main" id="{54E17377-9AA1-45DF-920E-D403B457350E}"/>
                </a:ext>
              </a:extLst>
            </p:cNvPr>
            <p:cNvSpPr txBox="1"/>
            <p:nvPr/>
          </p:nvSpPr>
          <p:spPr>
            <a:xfrm>
              <a:off x="2710018" y="5518943"/>
              <a:ext cx="382138" cy="276999"/>
            </a:xfrm>
            <a:prstGeom prst="rect">
              <a:avLst/>
            </a:prstGeom>
            <a:noFill/>
          </p:spPr>
          <p:txBody>
            <a:bodyPr wrap="square" rtlCol="0">
              <a:spAutoFit/>
            </a:bodyPr>
            <a:lstStyle/>
            <a:p>
              <a:r>
                <a:rPr lang="en-US" sz="1200" dirty="0"/>
                <a:t>0.4</a:t>
              </a:r>
            </a:p>
          </p:txBody>
        </p:sp>
        <p:sp>
          <p:nvSpPr>
            <p:cNvPr id="64" name="TextBox 63">
              <a:extLst>
                <a:ext uri="{FF2B5EF4-FFF2-40B4-BE49-F238E27FC236}">
                  <a16:creationId xmlns:a16="http://schemas.microsoft.com/office/drawing/2014/main" id="{2C38E085-9A9C-4B45-BBB9-CC269F8CEE1A}"/>
                </a:ext>
              </a:extLst>
            </p:cNvPr>
            <p:cNvSpPr txBox="1"/>
            <p:nvPr/>
          </p:nvSpPr>
          <p:spPr>
            <a:xfrm>
              <a:off x="2710018" y="5934535"/>
              <a:ext cx="382138" cy="276999"/>
            </a:xfrm>
            <a:prstGeom prst="rect">
              <a:avLst/>
            </a:prstGeom>
            <a:noFill/>
          </p:spPr>
          <p:txBody>
            <a:bodyPr wrap="square" rtlCol="0">
              <a:spAutoFit/>
            </a:bodyPr>
            <a:lstStyle/>
            <a:p>
              <a:r>
                <a:rPr lang="en-US" sz="1200" dirty="0"/>
                <a:t>0.2</a:t>
              </a:r>
            </a:p>
          </p:txBody>
        </p:sp>
        <p:sp>
          <p:nvSpPr>
            <p:cNvPr id="65" name="TextBox 64">
              <a:extLst>
                <a:ext uri="{FF2B5EF4-FFF2-40B4-BE49-F238E27FC236}">
                  <a16:creationId xmlns:a16="http://schemas.microsoft.com/office/drawing/2014/main" id="{C0FE0198-542E-4811-9658-7CB7919A490D}"/>
                </a:ext>
              </a:extLst>
            </p:cNvPr>
            <p:cNvSpPr txBox="1"/>
            <p:nvPr/>
          </p:nvSpPr>
          <p:spPr>
            <a:xfrm>
              <a:off x="2710018" y="6315413"/>
              <a:ext cx="382138" cy="276999"/>
            </a:xfrm>
            <a:prstGeom prst="rect">
              <a:avLst/>
            </a:prstGeom>
            <a:noFill/>
          </p:spPr>
          <p:txBody>
            <a:bodyPr wrap="square" rtlCol="0">
              <a:spAutoFit/>
            </a:bodyPr>
            <a:lstStyle/>
            <a:p>
              <a:r>
                <a:rPr lang="en-US" sz="1200" dirty="0"/>
                <a:t>0.0</a:t>
              </a:r>
            </a:p>
          </p:txBody>
        </p:sp>
      </p:grpSp>
      <p:sp>
        <p:nvSpPr>
          <p:cNvPr id="66" name="TextBox 65">
            <a:extLst>
              <a:ext uri="{FF2B5EF4-FFF2-40B4-BE49-F238E27FC236}">
                <a16:creationId xmlns:a16="http://schemas.microsoft.com/office/drawing/2014/main" id="{EB61164E-203C-4ADC-9FDC-68625E4AA375}"/>
              </a:ext>
            </a:extLst>
          </p:cNvPr>
          <p:cNvSpPr txBox="1"/>
          <p:nvPr/>
        </p:nvSpPr>
        <p:spPr>
          <a:xfrm>
            <a:off x="1067486" y="6219017"/>
            <a:ext cx="1143000" cy="369332"/>
          </a:xfrm>
          <a:prstGeom prst="rect">
            <a:avLst/>
          </a:prstGeom>
          <a:noFill/>
        </p:spPr>
        <p:txBody>
          <a:bodyPr wrap="square" rtlCol="0">
            <a:spAutoFit/>
          </a:bodyPr>
          <a:lstStyle/>
          <a:p>
            <a:r>
              <a:rPr lang="en-US" dirty="0">
                <a:solidFill>
                  <a:srgbClr val="FFFF00"/>
                </a:solidFill>
              </a:rPr>
              <a:t>Manual </a:t>
            </a:r>
          </a:p>
        </p:txBody>
      </p:sp>
      <p:sp>
        <p:nvSpPr>
          <p:cNvPr id="67" name="TextBox 66">
            <a:extLst>
              <a:ext uri="{FF2B5EF4-FFF2-40B4-BE49-F238E27FC236}">
                <a16:creationId xmlns:a16="http://schemas.microsoft.com/office/drawing/2014/main" id="{1924E7BB-17CF-408F-9FB6-F7511FFBB302}"/>
              </a:ext>
            </a:extLst>
          </p:cNvPr>
          <p:cNvSpPr txBox="1"/>
          <p:nvPr/>
        </p:nvSpPr>
        <p:spPr>
          <a:xfrm>
            <a:off x="2584571" y="6219017"/>
            <a:ext cx="1268464" cy="369332"/>
          </a:xfrm>
          <a:prstGeom prst="rect">
            <a:avLst/>
          </a:prstGeom>
          <a:noFill/>
        </p:spPr>
        <p:txBody>
          <a:bodyPr wrap="square" rtlCol="0">
            <a:spAutoFit/>
          </a:bodyPr>
          <a:lstStyle/>
          <a:p>
            <a:r>
              <a:rPr lang="en-US" dirty="0">
                <a:solidFill>
                  <a:srgbClr val="FFFF00"/>
                </a:solidFill>
              </a:rPr>
              <a:t>Atlas-Based </a:t>
            </a:r>
          </a:p>
        </p:txBody>
      </p:sp>
      <p:sp>
        <p:nvSpPr>
          <p:cNvPr id="68" name="TextBox 67">
            <a:extLst>
              <a:ext uri="{FF2B5EF4-FFF2-40B4-BE49-F238E27FC236}">
                <a16:creationId xmlns:a16="http://schemas.microsoft.com/office/drawing/2014/main" id="{26B060C5-1F14-44F5-A74C-1CDC65B4DDD5}"/>
              </a:ext>
            </a:extLst>
          </p:cNvPr>
          <p:cNvSpPr txBox="1"/>
          <p:nvPr/>
        </p:nvSpPr>
        <p:spPr>
          <a:xfrm>
            <a:off x="661677" y="1137539"/>
            <a:ext cx="1460984" cy="276999"/>
          </a:xfrm>
          <a:prstGeom prst="rect">
            <a:avLst/>
          </a:prstGeom>
          <a:noFill/>
        </p:spPr>
        <p:txBody>
          <a:bodyPr wrap="square" rtlCol="0">
            <a:spAutoFit/>
          </a:bodyPr>
          <a:lstStyle/>
          <a:p>
            <a:r>
              <a:rPr lang="en-US" sz="1200" dirty="0">
                <a:solidFill>
                  <a:srgbClr val="FFFF00"/>
                </a:solidFill>
              </a:rPr>
              <a:t>Initial segmentation</a:t>
            </a:r>
          </a:p>
        </p:txBody>
      </p:sp>
      <p:sp>
        <p:nvSpPr>
          <p:cNvPr id="69" name="TextBox 68">
            <a:extLst>
              <a:ext uri="{FF2B5EF4-FFF2-40B4-BE49-F238E27FC236}">
                <a16:creationId xmlns:a16="http://schemas.microsoft.com/office/drawing/2014/main" id="{B891122F-4C20-48D3-89A4-2B3481F9347A}"/>
              </a:ext>
            </a:extLst>
          </p:cNvPr>
          <p:cNvSpPr txBox="1"/>
          <p:nvPr/>
        </p:nvSpPr>
        <p:spPr>
          <a:xfrm>
            <a:off x="741175" y="2694126"/>
            <a:ext cx="1355826" cy="276999"/>
          </a:xfrm>
          <a:prstGeom prst="rect">
            <a:avLst/>
          </a:prstGeom>
          <a:solidFill>
            <a:schemeClr val="tx1"/>
          </a:solidFill>
        </p:spPr>
        <p:txBody>
          <a:bodyPr wrap="square" rtlCol="0">
            <a:spAutoFit/>
          </a:bodyPr>
          <a:lstStyle/>
          <a:p>
            <a:pPr algn="ctr"/>
            <a:r>
              <a:rPr lang="en-US" sz="1200" dirty="0">
                <a:solidFill>
                  <a:srgbClr val="FFFF00"/>
                </a:solidFill>
              </a:rPr>
              <a:t>Transfer and Mask</a:t>
            </a:r>
          </a:p>
        </p:txBody>
      </p:sp>
      <p:sp>
        <p:nvSpPr>
          <p:cNvPr id="70" name="TextBox 69">
            <a:extLst>
              <a:ext uri="{FF2B5EF4-FFF2-40B4-BE49-F238E27FC236}">
                <a16:creationId xmlns:a16="http://schemas.microsoft.com/office/drawing/2014/main" id="{7E7ED390-5D2F-4087-B9DA-23B5D80AF843}"/>
              </a:ext>
            </a:extLst>
          </p:cNvPr>
          <p:cNvSpPr txBox="1"/>
          <p:nvPr/>
        </p:nvSpPr>
        <p:spPr>
          <a:xfrm>
            <a:off x="2310535" y="2694827"/>
            <a:ext cx="1673188" cy="276999"/>
          </a:xfrm>
          <a:prstGeom prst="rect">
            <a:avLst/>
          </a:prstGeom>
          <a:solidFill>
            <a:schemeClr val="tx1"/>
          </a:solidFill>
        </p:spPr>
        <p:txBody>
          <a:bodyPr wrap="square" rtlCol="0">
            <a:spAutoFit/>
          </a:bodyPr>
          <a:lstStyle/>
          <a:p>
            <a:pPr algn="ctr"/>
            <a:r>
              <a:rPr lang="en-US" sz="1200" dirty="0" err="1">
                <a:solidFill>
                  <a:srgbClr val="FFFF00"/>
                </a:solidFill>
              </a:rPr>
              <a:t>Indiv</a:t>
            </a:r>
            <a:r>
              <a:rPr lang="en-US" sz="1200" dirty="0">
                <a:solidFill>
                  <a:srgbClr val="FFFF00"/>
                </a:solidFill>
              </a:rPr>
              <a:t>. Atlases for molars</a:t>
            </a:r>
          </a:p>
        </p:txBody>
      </p:sp>
      <p:sp>
        <p:nvSpPr>
          <p:cNvPr id="71" name="TextBox 70">
            <a:extLst>
              <a:ext uri="{FF2B5EF4-FFF2-40B4-BE49-F238E27FC236}">
                <a16:creationId xmlns:a16="http://schemas.microsoft.com/office/drawing/2014/main" id="{8F0BB2B9-0838-4A63-B5F5-316E9A72D4CC}"/>
              </a:ext>
            </a:extLst>
          </p:cNvPr>
          <p:cNvSpPr txBox="1"/>
          <p:nvPr/>
        </p:nvSpPr>
        <p:spPr>
          <a:xfrm>
            <a:off x="2339514" y="1137539"/>
            <a:ext cx="1673188" cy="276999"/>
          </a:xfrm>
          <a:prstGeom prst="rect">
            <a:avLst/>
          </a:prstGeom>
          <a:solidFill>
            <a:schemeClr val="tx1"/>
          </a:solidFill>
        </p:spPr>
        <p:txBody>
          <a:bodyPr wrap="square" rtlCol="0">
            <a:spAutoFit/>
          </a:bodyPr>
          <a:lstStyle/>
          <a:p>
            <a:pPr algn="ctr"/>
            <a:r>
              <a:rPr lang="en-US" sz="1200" dirty="0">
                <a:solidFill>
                  <a:srgbClr val="FFFF00"/>
                </a:solidFill>
              </a:rPr>
              <a:t>Segment Atlas</a:t>
            </a:r>
          </a:p>
        </p:txBody>
      </p:sp>
      <p:sp>
        <p:nvSpPr>
          <p:cNvPr id="72" name="TextBox 71">
            <a:extLst>
              <a:ext uri="{FF2B5EF4-FFF2-40B4-BE49-F238E27FC236}">
                <a16:creationId xmlns:a16="http://schemas.microsoft.com/office/drawing/2014/main" id="{E94639D5-31A3-43BB-9A8F-279776D531DE}"/>
              </a:ext>
            </a:extLst>
          </p:cNvPr>
          <p:cNvSpPr txBox="1"/>
          <p:nvPr/>
        </p:nvSpPr>
        <p:spPr>
          <a:xfrm rot="16200000">
            <a:off x="-628954" y="5239503"/>
            <a:ext cx="1627240" cy="369332"/>
          </a:xfrm>
          <a:prstGeom prst="rect">
            <a:avLst/>
          </a:prstGeom>
          <a:noFill/>
        </p:spPr>
        <p:txBody>
          <a:bodyPr wrap="none" rtlCol="0">
            <a:spAutoFit/>
          </a:bodyPr>
          <a:lstStyle/>
          <a:p>
            <a:r>
              <a:rPr lang="en-US" dirty="0"/>
              <a:t>Similarity Score</a:t>
            </a:r>
          </a:p>
        </p:txBody>
      </p:sp>
      <p:pic>
        <p:nvPicPr>
          <p:cNvPr id="2" name="Picture 1">
            <a:extLst>
              <a:ext uri="{FF2B5EF4-FFF2-40B4-BE49-F238E27FC236}">
                <a16:creationId xmlns:a16="http://schemas.microsoft.com/office/drawing/2014/main" id="{B18B234A-4DDD-4EB7-ACBD-C97C159A2A8E}"/>
              </a:ext>
            </a:extLst>
          </p:cNvPr>
          <p:cNvPicPr>
            <a:picLocks noChangeAspect="1"/>
          </p:cNvPicPr>
          <p:nvPr/>
        </p:nvPicPr>
        <p:blipFill rotWithShape="1">
          <a:blip r:embed="rId10"/>
          <a:srcRect t="49954"/>
          <a:stretch/>
        </p:blipFill>
        <p:spPr>
          <a:xfrm>
            <a:off x="6791358" y="985914"/>
            <a:ext cx="4921302" cy="3105419"/>
          </a:xfrm>
          <a:prstGeom prst="rect">
            <a:avLst/>
          </a:prstGeom>
        </p:spPr>
      </p:pic>
      <p:sp>
        <p:nvSpPr>
          <p:cNvPr id="3" name="Arrow: Down 2">
            <a:extLst>
              <a:ext uri="{FF2B5EF4-FFF2-40B4-BE49-F238E27FC236}">
                <a16:creationId xmlns:a16="http://schemas.microsoft.com/office/drawing/2014/main" id="{11613EC1-7875-417C-A807-C924FC4522CD}"/>
              </a:ext>
            </a:extLst>
          </p:cNvPr>
          <p:cNvSpPr/>
          <p:nvPr/>
        </p:nvSpPr>
        <p:spPr>
          <a:xfrm>
            <a:off x="1257300"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F42728AD-CB8F-4549-AE67-811E4211C5B4}"/>
              </a:ext>
            </a:extLst>
          </p:cNvPr>
          <p:cNvSpPr/>
          <p:nvPr/>
        </p:nvSpPr>
        <p:spPr>
          <a:xfrm rot="10800000">
            <a:off x="3087938"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069141BB-4D7B-485A-A112-9946167B26AC}"/>
              </a:ext>
            </a:extLst>
          </p:cNvPr>
          <p:cNvSpPr/>
          <p:nvPr/>
        </p:nvSpPr>
        <p:spPr>
          <a:xfrm rot="16200000">
            <a:off x="2197509" y="3290500"/>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AA75DB2-1DD7-4BC3-8778-BF7D682144E1}"/>
              </a:ext>
            </a:extLst>
          </p:cNvPr>
          <p:cNvSpPr/>
          <p:nvPr/>
        </p:nvSpPr>
        <p:spPr>
          <a:xfrm>
            <a:off x="4254327" y="5293932"/>
            <a:ext cx="7368300" cy="646331"/>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Navarro N, Maga AM. 2018. Genetic mapping of molar size relations identifies inhibitory locus for third molars in mice. </a:t>
            </a:r>
            <a:r>
              <a:rPr lang="en-US" i="1" dirty="0"/>
              <a:t>Heredity</a:t>
            </a:r>
            <a:r>
              <a:rPr lang="en-US" dirty="0"/>
              <a:t> 121:1–11.</a:t>
            </a:r>
          </a:p>
        </p:txBody>
      </p:sp>
      <p:cxnSp>
        <p:nvCxnSpPr>
          <p:cNvPr id="13" name="Straight Arrow Connector 12">
            <a:extLst>
              <a:ext uri="{FF2B5EF4-FFF2-40B4-BE49-F238E27FC236}">
                <a16:creationId xmlns:a16="http://schemas.microsoft.com/office/drawing/2014/main" id="{A804E588-8180-48FE-B73C-ADB6962F22B5}"/>
              </a:ext>
            </a:extLst>
          </p:cNvPr>
          <p:cNvCxnSpPr>
            <a:cxnSpLocks/>
          </p:cNvCxnSpPr>
          <p:nvPr/>
        </p:nvCxnSpPr>
        <p:spPr>
          <a:xfrm flipH="1">
            <a:off x="8454118" y="3090182"/>
            <a:ext cx="126546" cy="183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1248B03-7D84-4414-8C42-0EA7949D5632}"/>
              </a:ext>
            </a:extLst>
          </p:cNvPr>
          <p:cNvSpPr txBox="1"/>
          <p:nvPr/>
        </p:nvSpPr>
        <p:spPr>
          <a:xfrm>
            <a:off x="4467031" y="4211741"/>
            <a:ext cx="7337606" cy="646331"/>
          </a:xfrm>
          <a:prstGeom prst="rect">
            <a:avLst/>
          </a:prstGeom>
          <a:noFill/>
        </p:spPr>
        <p:txBody>
          <a:bodyPr wrap="square" rtlCol="0">
            <a:spAutoFit/>
          </a:bodyPr>
          <a:lstStyle/>
          <a:p>
            <a:r>
              <a:rPr lang="en-US" dirty="0"/>
              <a:t>Pipeline for automated segmentation of  ~2500 molars from more than 400 mouse scans</a:t>
            </a:r>
          </a:p>
        </p:txBody>
      </p:sp>
    </p:spTree>
    <p:extLst>
      <p:ext uri="{BB962C8B-B14F-4D97-AF65-F5344CB8AC3E}">
        <p14:creationId xmlns:p14="http://schemas.microsoft.com/office/powerpoint/2010/main" val="3643312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b="1" dirty="0"/>
              <a:t>Population atlas based segmentation</a:t>
            </a:r>
            <a:endParaRPr lang="en-US" sz="4000"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211443" y="1768583"/>
            <a:ext cx="2027327" cy="2173880"/>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b="2591"/>
          <a:stretch/>
        </p:blipFill>
        <p:spPr>
          <a:xfrm>
            <a:off x="7908835" y="1786294"/>
            <a:ext cx="1900984" cy="2211177"/>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827593"/>
            <a:ext cx="9144000" cy="5330701"/>
          </a:xfrm>
          <a:prstGeom prst="rect">
            <a:avLst/>
          </a:prstGeom>
        </p:spPr>
      </p:pic>
      <p:sp>
        <p:nvSpPr>
          <p:cNvPr id="9" name="Title 1"/>
          <p:cNvSpPr txBox="1">
            <a:spLocks/>
          </p:cNvSpPr>
          <p:nvPr/>
        </p:nvSpPr>
        <p:spPr>
          <a:xfrm>
            <a:off x="1524000" y="214008"/>
            <a:ext cx="9144000" cy="12271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Skull templates for </a:t>
            </a:r>
            <a:r>
              <a:rPr lang="en-US" sz="4000" b="1" i="1" dirty="0"/>
              <a:t>Homo sapiens</a:t>
            </a:r>
            <a:endParaRPr lang="en-US" sz="4000" b="1" dirty="0"/>
          </a:p>
        </p:txBody>
      </p:sp>
      <p:sp>
        <p:nvSpPr>
          <p:cNvPr id="3" name="TextBox 2">
            <a:extLst>
              <a:ext uri="{FF2B5EF4-FFF2-40B4-BE49-F238E27FC236}">
                <a16:creationId xmlns:a16="http://schemas.microsoft.com/office/drawing/2014/main" id="{39637139-5305-4011-9130-5E9E506EC850}"/>
              </a:ext>
            </a:extLst>
          </p:cNvPr>
          <p:cNvSpPr txBox="1"/>
          <p:nvPr/>
        </p:nvSpPr>
        <p:spPr>
          <a:xfrm>
            <a:off x="916279" y="6236189"/>
            <a:ext cx="10617653" cy="369332"/>
          </a:xfrm>
          <a:prstGeom prst="rect">
            <a:avLst/>
          </a:prstGeom>
          <a:noFill/>
        </p:spPr>
        <p:txBody>
          <a:bodyPr wrap="square" rtlCol="0">
            <a:spAutoFit/>
          </a:bodyPr>
          <a:lstStyle/>
          <a:p>
            <a:r>
              <a:rPr lang="en-US" dirty="0"/>
              <a:t>Data curtesy of Dr. Lynn Copes: Smithsonian Terry Collection. </a:t>
            </a:r>
            <a:r>
              <a:rPr lang="en-US" i="1" dirty="0"/>
              <a:t>https://www.lynncopes.com/human-ct-scans.html</a:t>
            </a:r>
          </a:p>
        </p:txBody>
      </p:sp>
    </p:spTree>
    <p:extLst>
      <p:ext uri="{BB962C8B-B14F-4D97-AF65-F5344CB8AC3E}">
        <p14:creationId xmlns:p14="http://schemas.microsoft.com/office/powerpoint/2010/main" val="2091129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92000" cy="700314"/>
          </a:xfrm>
        </p:spPr>
        <p:txBody>
          <a:bodyPr>
            <a:normAutofit fontScale="90000"/>
          </a:bodyPr>
          <a:lstStyle/>
          <a:p>
            <a:pPr algn="ctr"/>
            <a:r>
              <a:rPr lang="en-US" sz="4000" b="1" dirty="0"/>
              <a:t>Single template captures limited amount of population variability</a:t>
            </a:r>
            <a:endParaRPr lang="en-US" sz="4000"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204357" y="700314"/>
            <a:ext cx="3608243" cy="3869080"/>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b="2591"/>
          <a:stretch/>
        </p:blipFill>
        <p:spPr>
          <a:xfrm>
            <a:off x="6206400" y="700314"/>
            <a:ext cx="3324309" cy="3866753"/>
          </a:xfrm>
        </p:spPr>
      </p:pic>
      <p:sp>
        <p:nvSpPr>
          <p:cNvPr id="2" name="Rectangle 1">
            <a:extLst>
              <a:ext uri="{FF2B5EF4-FFF2-40B4-BE49-F238E27FC236}">
                <a16:creationId xmlns:a16="http://schemas.microsoft.com/office/drawing/2014/main" id="{93E1C036-038A-4276-95D8-2FAD0F8693AB}"/>
              </a:ext>
            </a:extLst>
          </p:cNvPr>
          <p:cNvSpPr/>
          <p:nvPr/>
        </p:nvSpPr>
        <p:spPr>
          <a:xfrm>
            <a:off x="2276475" y="4882741"/>
            <a:ext cx="7356256" cy="830997"/>
          </a:xfrm>
          <a:prstGeom prst="rect">
            <a:avLst/>
          </a:prstGeom>
        </p:spPr>
        <p:txBody>
          <a:bodyPr wrap="square">
            <a:spAutoFit/>
          </a:bodyPr>
          <a:lstStyle/>
          <a:p>
            <a:pPr marL="171450" indent="-171450">
              <a:buFont typeface="Arial" panose="020B0604020202020204" pitchFamily="34" charset="0"/>
              <a:buChar char="•"/>
            </a:pPr>
            <a:r>
              <a:rPr lang="en-US" sz="1200" dirty="0"/>
              <a:t>Rohlfing et al. - 2005 - Quo Vadis, Atlas-Based Segmentation </a:t>
            </a:r>
          </a:p>
          <a:p>
            <a:pPr marL="171450" indent="-171450">
              <a:buFont typeface="Arial" panose="020B0604020202020204" pitchFamily="34" charset="0"/>
              <a:buChar char="•"/>
            </a:pPr>
            <a:r>
              <a:rPr lang="en-US" sz="1200" dirty="0"/>
              <a:t>Rohlfing T, Brandt R, Maurer Jr CR, Menzel R. 2001. Bee brains, B-splines and computational democracy: generating an average shape atlas. In: IEEE Workshop on Mathematical Methods in Biomedical Image Analysis, 2001. MMBIA 2001. . p 187–194.</a:t>
            </a:r>
            <a:endParaRPr lang="en-US" sz="1200" dirty="0">
              <a:effectLst/>
            </a:endParaRPr>
          </a:p>
        </p:txBody>
      </p:sp>
    </p:spTree>
    <p:extLst>
      <p:ext uri="{BB962C8B-B14F-4D97-AF65-F5344CB8AC3E}">
        <p14:creationId xmlns:p14="http://schemas.microsoft.com/office/powerpoint/2010/main" val="3659193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D92DE-45FB-43D5-B529-25A19486807D}"/>
              </a:ext>
            </a:extLst>
          </p:cNvPr>
          <p:cNvSpPr>
            <a:spLocks noGrp="1"/>
          </p:cNvSpPr>
          <p:nvPr>
            <p:ph type="title"/>
          </p:nvPr>
        </p:nvSpPr>
        <p:spPr>
          <a:xfrm>
            <a:off x="1472045" y="-180649"/>
            <a:ext cx="9295482" cy="1325563"/>
          </a:xfrm>
        </p:spPr>
        <p:txBody>
          <a:bodyPr/>
          <a:lstStyle/>
          <a:p>
            <a:pPr algn="ctr"/>
            <a:r>
              <a:rPr lang="en-US" b="1" dirty="0"/>
              <a:t>‘almost’ fully-automated landmarking</a:t>
            </a:r>
          </a:p>
        </p:txBody>
      </p:sp>
      <p:pic>
        <p:nvPicPr>
          <p:cNvPr id="5" name="Content Placeholder 4">
            <a:extLst>
              <a:ext uri="{FF2B5EF4-FFF2-40B4-BE49-F238E27FC236}">
                <a16:creationId xmlns:a16="http://schemas.microsoft.com/office/drawing/2014/main" id="{286B2E15-0D2A-4EF2-9824-BB625FDFBA83}"/>
              </a:ext>
            </a:extLst>
          </p:cNvPr>
          <p:cNvPicPr>
            <a:picLocks noGrp="1" noChangeAspect="1"/>
          </p:cNvPicPr>
          <p:nvPr>
            <p:ph sz="half" idx="1"/>
          </p:nvPr>
        </p:nvPicPr>
        <p:blipFill>
          <a:blip r:embed="rId2"/>
          <a:stretch>
            <a:fillRect/>
          </a:stretch>
        </p:blipFill>
        <p:spPr>
          <a:xfrm>
            <a:off x="0" y="1325563"/>
            <a:ext cx="5181600" cy="3845577"/>
          </a:xfrm>
          <a:prstGeom prst="rect">
            <a:avLst/>
          </a:prstGeom>
        </p:spPr>
      </p:pic>
      <p:pic>
        <p:nvPicPr>
          <p:cNvPr id="6" name="Content Placeholder 5">
            <a:extLst>
              <a:ext uri="{FF2B5EF4-FFF2-40B4-BE49-F238E27FC236}">
                <a16:creationId xmlns:a16="http://schemas.microsoft.com/office/drawing/2014/main" id="{AAE51B32-CCDD-4010-8897-3239EE38BC58}"/>
              </a:ext>
            </a:extLst>
          </p:cNvPr>
          <p:cNvPicPr>
            <a:picLocks noGrp="1" noChangeAspect="1"/>
          </p:cNvPicPr>
          <p:nvPr>
            <p:ph sz="half" idx="2"/>
          </p:nvPr>
        </p:nvPicPr>
        <p:blipFill>
          <a:blip r:embed="rId3"/>
          <a:stretch>
            <a:fillRect/>
          </a:stretch>
        </p:blipFill>
        <p:spPr>
          <a:xfrm>
            <a:off x="5181600" y="1561746"/>
            <a:ext cx="7017794" cy="3310864"/>
          </a:xfrm>
          <a:prstGeom prst="rect">
            <a:avLst/>
          </a:prstGeom>
        </p:spPr>
      </p:pic>
      <p:sp>
        <p:nvSpPr>
          <p:cNvPr id="9" name="Rectangle 8">
            <a:extLst>
              <a:ext uri="{FF2B5EF4-FFF2-40B4-BE49-F238E27FC236}">
                <a16:creationId xmlns:a16="http://schemas.microsoft.com/office/drawing/2014/main" id="{E6655219-DAFC-4575-B486-81EE0D410720}"/>
              </a:ext>
            </a:extLst>
          </p:cNvPr>
          <p:cNvSpPr/>
          <p:nvPr/>
        </p:nvSpPr>
        <p:spPr>
          <a:xfrm>
            <a:off x="921397" y="5532437"/>
            <a:ext cx="10349206" cy="1323439"/>
          </a:xfrm>
          <a:prstGeom prst="rect">
            <a:avLst/>
          </a:prstGeom>
        </p:spPr>
        <p:txBody>
          <a:bodyPr wrap="square">
            <a:spAutoFit/>
          </a:bodyPr>
          <a:lstStyle/>
          <a:p>
            <a:pPr marL="285750" indent="-285750">
              <a:buFont typeface="Arial" panose="020B0604020202020204" pitchFamily="34" charset="0"/>
              <a:buChar char="•"/>
            </a:pPr>
            <a:r>
              <a:rPr lang="en-US" sz="1600" dirty="0">
                <a:effectLst/>
              </a:rPr>
              <a:t>Maga AM, Tustison NJ, Avants BB. 2017. A population level atlas of Mus musculus craniofacial skeleton and automated image-based shape analysis. </a:t>
            </a:r>
            <a:r>
              <a:rPr lang="en-US" sz="1600" i="1" dirty="0">
                <a:effectLst/>
              </a:rPr>
              <a:t>Journal of Anatomy </a:t>
            </a:r>
            <a:r>
              <a:rPr lang="en-US" sz="1600" dirty="0">
                <a:effectLst/>
              </a:rPr>
              <a:t>231:433–443.</a:t>
            </a:r>
          </a:p>
          <a:p>
            <a:pPr marL="285750" indent="-285750">
              <a:buFont typeface="Arial" panose="020B0604020202020204" pitchFamily="34" charset="0"/>
              <a:buChar char="•"/>
            </a:pPr>
            <a:r>
              <a:rPr lang="en-US" sz="1600" dirty="0"/>
              <a:t>Young R, Maga AM. 2015. Performance of single and multi-atlas based automated landmarking methods compared to expert annotations in volumetric </a:t>
            </a:r>
            <a:r>
              <a:rPr lang="en-US" sz="1600" dirty="0" err="1"/>
              <a:t>microCT</a:t>
            </a:r>
            <a:r>
              <a:rPr lang="en-US" sz="1600" dirty="0"/>
              <a:t> datasets of mouse mandibles. Frontiers in Zoology 12:33.</a:t>
            </a:r>
          </a:p>
          <a:p>
            <a:endParaRPr lang="en-US" sz="1600" dirty="0">
              <a:effectLst/>
            </a:endParaRPr>
          </a:p>
        </p:txBody>
      </p:sp>
    </p:spTree>
    <p:extLst>
      <p:ext uri="{BB962C8B-B14F-4D97-AF65-F5344CB8AC3E}">
        <p14:creationId xmlns:p14="http://schemas.microsoft.com/office/powerpoint/2010/main" val="1966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9029-A7B6-4BEE-83AE-AE9BD5033A01}"/>
              </a:ext>
            </a:extLst>
          </p:cNvPr>
          <p:cNvSpPr>
            <a:spLocks noGrp="1"/>
          </p:cNvSpPr>
          <p:nvPr>
            <p:ph type="title"/>
          </p:nvPr>
        </p:nvSpPr>
        <p:spPr>
          <a:xfrm>
            <a:off x="903514" y="-36695"/>
            <a:ext cx="10515600" cy="1325563"/>
          </a:xfrm>
        </p:spPr>
        <p:txBody>
          <a:bodyPr/>
          <a:lstStyle/>
          <a:p>
            <a:pPr algn="ctr"/>
            <a:r>
              <a:rPr lang="en-US" b="1" dirty="0"/>
              <a:t>Genetics of craniofacial shape in </a:t>
            </a:r>
            <a:r>
              <a:rPr lang="en-US" b="1" i="1" dirty="0"/>
              <a:t>Mus</a:t>
            </a:r>
            <a:br>
              <a:rPr lang="en-US" i="1" dirty="0"/>
            </a:br>
            <a:r>
              <a:rPr lang="en-US" i="1" dirty="0"/>
              <a:t>https://osf.io/w4wvg</a:t>
            </a:r>
          </a:p>
        </p:txBody>
      </p:sp>
      <p:pic>
        <p:nvPicPr>
          <p:cNvPr id="3" name="Picture 2">
            <a:extLst>
              <a:ext uri="{FF2B5EF4-FFF2-40B4-BE49-F238E27FC236}">
                <a16:creationId xmlns:a16="http://schemas.microsoft.com/office/drawing/2014/main" id="{E972CE8A-99A2-4490-96A4-CD2A2DE64608}"/>
              </a:ext>
            </a:extLst>
          </p:cNvPr>
          <p:cNvPicPr>
            <a:picLocks noChangeAspect="1"/>
          </p:cNvPicPr>
          <p:nvPr/>
        </p:nvPicPr>
        <p:blipFill>
          <a:blip r:embed="rId2"/>
          <a:stretch>
            <a:fillRect/>
          </a:stretch>
        </p:blipFill>
        <p:spPr>
          <a:xfrm>
            <a:off x="903514" y="1182733"/>
            <a:ext cx="5985237" cy="5569131"/>
          </a:xfrm>
          <a:prstGeom prst="rect">
            <a:avLst/>
          </a:prstGeom>
        </p:spPr>
      </p:pic>
      <p:sp>
        <p:nvSpPr>
          <p:cNvPr id="4" name="TextBox 3">
            <a:extLst>
              <a:ext uri="{FF2B5EF4-FFF2-40B4-BE49-F238E27FC236}">
                <a16:creationId xmlns:a16="http://schemas.microsoft.com/office/drawing/2014/main" id="{FA21F61B-9046-4494-87FF-3AAECBF87F98}"/>
              </a:ext>
            </a:extLst>
          </p:cNvPr>
          <p:cNvSpPr txBox="1"/>
          <p:nvPr/>
        </p:nvSpPr>
        <p:spPr>
          <a:xfrm>
            <a:off x="6955971" y="1657350"/>
            <a:ext cx="507818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~500 mouse skull </a:t>
            </a:r>
            <a:r>
              <a:rPr lang="en-US" dirty="0" err="1"/>
              <a:t>microCT</a:t>
            </a:r>
            <a:r>
              <a:rPr lang="en-US" dirty="0"/>
              <a:t> scans </a:t>
            </a:r>
          </a:p>
          <a:p>
            <a:pPr marL="285750" indent="-285750">
              <a:buFont typeface="Arial" panose="020B0604020202020204" pitchFamily="34" charset="0"/>
              <a:buChar char="•"/>
            </a:pPr>
            <a:r>
              <a:rPr lang="en-US" dirty="0"/>
              <a:t>433 of them genotyped </a:t>
            </a:r>
          </a:p>
          <a:p>
            <a:pPr marL="285750" indent="-285750">
              <a:buFont typeface="Arial" panose="020B0604020202020204" pitchFamily="34" charset="0"/>
              <a:buChar char="•"/>
            </a:pPr>
            <a:r>
              <a:rPr lang="en-US" dirty="0"/>
              <a:t>All samples PN28, </a:t>
            </a:r>
          </a:p>
          <a:p>
            <a:pPr marL="285750" indent="-285750">
              <a:buFont typeface="Arial" panose="020B0604020202020204" pitchFamily="34" charset="0"/>
              <a:buChar char="•"/>
            </a:pPr>
            <a:r>
              <a:rPr lang="en-US" dirty="0"/>
              <a:t>35 micron isotropic voxel resolution</a:t>
            </a:r>
          </a:p>
          <a:p>
            <a:pPr marL="285750" indent="-285750">
              <a:buFont typeface="Arial" panose="020B0604020202020204" pitchFamily="34" charset="0"/>
              <a:buChar char="•"/>
            </a:pPr>
            <a:r>
              <a:rPr lang="en-US" dirty="0"/>
              <a:t>Associated cranial landmarks (mandible also)</a:t>
            </a:r>
          </a:p>
          <a:p>
            <a:pPr marL="285750" indent="-285750">
              <a:buFont typeface="Arial" panose="020B0604020202020204" pitchFamily="34" charset="0"/>
              <a:buChar char="•"/>
            </a:pPr>
            <a:r>
              <a:rPr lang="en-US" dirty="0"/>
              <a:t>cross data (sex, weight, genotype, pedigree)</a:t>
            </a:r>
          </a:p>
          <a:p>
            <a:pPr marL="285750" indent="-285750">
              <a:buFont typeface="Arial" panose="020B0604020202020204" pitchFamily="34" charset="0"/>
              <a:buChar char="•"/>
            </a:pPr>
            <a:r>
              <a:rPr lang="en-US" dirty="0"/>
              <a:t>All can be directly loaded and visualized in 3D Slicer.</a:t>
            </a:r>
          </a:p>
          <a:p>
            <a:pPr marL="285750" indent="-285750">
              <a:buFont typeface="Arial" panose="020B0604020202020204" pitchFamily="34" charset="0"/>
              <a:buChar char="•"/>
            </a:pPr>
            <a:r>
              <a:rPr lang="en-US" dirty="0"/>
              <a:t>And data can be analyzed with </a:t>
            </a:r>
            <a:r>
              <a:rPr lang="en-US" dirty="0" err="1"/>
              <a:t>SlicerMorph</a:t>
            </a:r>
            <a:endParaRPr lang="en-US" dirty="0"/>
          </a:p>
          <a:p>
            <a:pPr marL="285750" indent="-285750">
              <a:buFont typeface="Arial" panose="020B0604020202020204" pitchFamily="34" charset="0"/>
              <a:buChar char="•"/>
            </a:pPr>
            <a:endParaRPr lang="en-US" dirty="0"/>
          </a:p>
          <a:p>
            <a:r>
              <a:rPr lang="en-US" dirty="0"/>
              <a:t>Datasets publicly available with Creative Commons by attribution license. </a:t>
            </a:r>
          </a:p>
          <a:p>
            <a:endParaRPr lang="en-US" dirty="0"/>
          </a:p>
          <a:p>
            <a:endParaRPr lang="en-US" dirty="0"/>
          </a:p>
        </p:txBody>
      </p:sp>
    </p:spTree>
    <p:extLst>
      <p:ext uri="{BB962C8B-B14F-4D97-AF65-F5344CB8AC3E}">
        <p14:creationId xmlns:p14="http://schemas.microsoft.com/office/powerpoint/2010/main" val="3508435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C2D5-7281-4B89-BE24-5ADE53C8966B}"/>
              </a:ext>
            </a:extLst>
          </p:cNvPr>
          <p:cNvSpPr>
            <a:spLocks noGrp="1"/>
          </p:cNvSpPr>
          <p:nvPr>
            <p:ph type="title"/>
          </p:nvPr>
        </p:nvSpPr>
        <p:spPr/>
        <p:txBody>
          <a:bodyPr/>
          <a:lstStyle/>
          <a:p>
            <a:pPr algn="ctr"/>
            <a:r>
              <a:rPr lang="en-US" b="1" dirty="0"/>
              <a:t>Other Morphometrics</a:t>
            </a:r>
          </a:p>
        </p:txBody>
      </p:sp>
    </p:spTree>
    <p:extLst>
      <p:ext uri="{BB962C8B-B14F-4D97-AF65-F5344CB8AC3E}">
        <p14:creationId xmlns:p14="http://schemas.microsoft.com/office/powerpoint/2010/main" val="1069524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3BF80AE8-23A6-4363-953E-EEFFF019F3FF}"/>
              </a:ext>
            </a:extLst>
          </p:cNvPr>
          <p:cNvPicPr>
            <a:picLocks noChangeAspect="1"/>
          </p:cNvPicPr>
          <p:nvPr/>
        </p:nvPicPr>
        <p:blipFill>
          <a:blip r:embed="rId2"/>
          <a:stretch>
            <a:fillRect/>
          </a:stretch>
        </p:blipFill>
        <p:spPr>
          <a:xfrm>
            <a:off x="814376" y="884554"/>
            <a:ext cx="3519058" cy="5090990"/>
          </a:xfrm>
          <a:prstGeom prst="rect">
            <a:avLst/>
          </a:prstGeom>
        </p:spPr>
      </p:pic>
      <p:pic>
        <p:nvPicPr>
          <p:cNvPr id="7" name="Content Placeholder 5">
            <a:extLst>
              <a:ext uri="{FF2B5EF4-FFF2-40B4-BE49-F238E27FC236}">
                <a16:creationId xmlns:a16="http://schemas.microsoft.com/office/drawing/2014/main" id="{AF0356AD-0A1A-44E4-8533-780C11D9F898}"/>
              </a:ext>
            </a:extLst>
          </p:cNvPr>
          <p:cNvPicPr>
            <a:picLocks noChangeAspect="1"/>
          </p:cNvPicPr>
          <p:nvPr/>
        </p:nvPicPr>
        <p:blipFill>
          <a:blip r:embed="rId3"/>
          <a:stretch>
            <a:fillRect/>
          </a:stretch>
        </p:blipFill>
        <p:spPr>
          <a:xfrm>
            <a:off x="7757074" y="882833"/>
            <a:ext cx="3540434" cy="5090991"/>
          </a:xfrm>
          <a:prstGeom prst="rect">
            <a:avLst/>
          </a:prstGeom>
        </p:spPr>
      </p:pic>
      <p:pic>
        <p:nvPicPr>
          <p:cNvPr id="10" name="Picture 9">
            <a:extLst>
              <a:ext uri="{FF2B5EF4-FFF2-40B4-BE49-F238E27FC236}">
                <a16:creationId xmlns:a16="http://schemas.microsoft.com/office/drawing/2014/main" id="{07622459-7EB6-4FC1-883B-5E96E94129AB}"/>
              </a:ext>
            </a:extLst>
          </p:cNvPr>
          <p:cNvPicPr>
            <a:picLocks noChangeAspect="1"/>
          </p:cNvPicPr>
          <p:nvPr/>
        </p:nvPicPr>
        <p:blipFill rotWithShape="1">
          <a:blip r:embed="rId4">
            <a:extLst>
              <a:ext uri="{28A0092B-C50C-407E-A947-70E740481C1C}">
                <a14:useLocalDpi xmlns:a14="http://schemas.microsoft.com/office/drawing/2010/main" val="0"/>
              </a:ext>
            </a:extLst>
          </a:blip>
          <a:srcRect l="26345" r="26644"/>
          <a:stretch/>
        </p:blipFill>
        <p:spPr>
          <a:xfrm>
            <a:off x="4310035" y="883627"/>
            <a:ext cx="3459045" cy="5091917"/>
          </a:xfrm>
          <a:prstGeom prst="rect">
            <a:avLst/>
          </a:prstGeom>
        </p:spPr>
      </p:pic>
      <p:sp>
        <p:nvSpPr>
          <p:cNvPr id="5" name="Title 1">
            <a:extLst>
              <a:ext uri="{FF2B5EF4-FFF2-40B4-BE49-F238E27FC236}">
                <a16:creationId xmlns:a16="http://schemas.microsoft.com/office/drawing/2014/main" id="{2880C11D-FAE3-436B-971B-9C6B9DE0C42F}"/>
              </a:ext>
            </a:extLst>
          </p:cNvPr>
          <p:cNvSpPr txBox="1">
            <a:spLocks/>
          </p:cNvSpPr>
          <p:nvPr/>
        </p:nvSpPr>
        <p:spPr>
          <a:xfrm>
            <a:off x="-186612" y="5668848"/>
            <a:ext cx="12192000" cy="41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2"/>
                </a:solidFill>
              </a:rPr>
              <a:t>Fetal Alcohol Exposure Induced Developmental Variability</a:t>
            </a:r>
          </a:p>
        </p:txBody>
      </p:sp>
      <p:sp>
        <p:nvSpPr>
          <p:cNvPr id="8" name="TextBox 7">
            <a:extLst>
              <a:ext uri="{FF2B5EF4-FFF2-40B4-BE49-F238E27FC236}">
                <a16:creationId xmlns:a16="http://schemas.microsoft.com/office/drawing/2014/main" id="{3D18AA9C-09C2-4C37-A5AD-AD0BD991A294}"/>
              </a:ext>
            </a:extLst>
          </p:cNvPr>
          <p:cNvSpPr txBox="1"/>
          <p:nvPr/>
        </p:nvSpPr>
        <p:spPr>
          <a:xfrm>
            <a:off x="1456488" y="5988583"/>
            <a:ext cx="2744149" cy="369332"/>
          </a:xfrm>
          <a:prstGeom prst="rect">
            <a:avLst/>
          </a:prstGeom>
          <a:noFill/>
        </p:spPr>
        <p:txBody>
          <a:bodyPr wrap="none" rtlCol="0">
            <a:spAutoFit/>
          </a:bodyPr>
          <a:lstStyle/>
          <a:p>
            <a:r>
              <a:rPr lang="en-US" dirty="0"/>
              <a:t>Control mice fetuses at E15</a:t>
            </a:r>
          </a:p>
        </p:txBody>
      </p:sp>
      <p:sp>
        <p:nvSpPr>
          <p:cNvPr id="9" name="TextBox 8">
            <a:extLst>
              <a:ext uri="{FF2B5EF4-FFF2-40B4-BE49-F238E27FC236}">
                <a16:creationId xmlns:a16="http://schemas.microsoft.com/office/drawing/2014/main" id="{BA7A29CA-F54D-43EC-909D-EC10314FCB79}"/>
              </a:ext>
            </a:extLst>
          </p:cNvPr>
          <p:cNvSpPr txBox="1"/>
          <p:nvPr/>
        </p:nvSpPr>
        <p:spPr>
          <a:xfrm>
            <a:off x="7780473" y="5934670"/>
            <a:ext cx="3633648" cy="923330"/>
          </a:xfrm>
          <a:prstGeom prst="rect">
            <a:avLst/>
          </a:prstGeom>
          <a:noFill/>
        </p:spPr>
        <p:txBody>
          <a:bodyPr wrap="square" rtlCol="0">
            <a:spAutoFit/>
          </a:bodyPr>
          <a:lstStyle/>
          <a:p>
            <a:pPr algn="ctr"/>
            <a:r>
              <a:rPr lang="en-US" dirty="0"/>
              <a:t>E15 fetuses from dams consumed 10% v/v EtOH </a:t>
            </a:r>
            <a:r>
              <a:rPr lang="en-US" i="1" dirty="0"/>
              <a:t>ad-</a:t>
            </a:r>
            <a:r>
              <a:rPr lang="en-US" i="1" dirty="0" err="1"/>
              <a:t>libidum</a:t>
            </a:r>
            <a:r>
              <a:rPr lang="en-US" dirty="0"/>
              <a:t> during the first 8 days of pregnancy (E0-E8)</a:t>
            </a:r>
          </a:p>
        </p:txBody>
      </p:sp>
      <p:sp>
        <p:nvSpPr>
          <p:cNvPr id="11" name="TextBox 10">
            <a:extLst>
              <a:ext uri="{FF2B5EF4-FFF2-40B4-BE49-F238E27FC236}">
                <a16:creationId xmlns:a16="http://schemas.microsoft.com/office/drawing/2014/main" id="{337C3106-102D-426F-AF81-3942F781D16F}"/>
              </a:ext>
            </a:extLst>
          </p:cNvPr>
          <p:cNvSpPr txBox="1"/>
          <p:nvPr/>
        </p:nvSpPr>
        <p:spPr>
          <a:xfrm>
            <a:off x="4909926" y="5973824"/>
            <a:ext cx="2178546" cy="646331"/>
          </a:xfrm>
          <a:prstGeom prst="rect">
            <a:avLst/>
          </a:prstGeom>
          <a:noFill/>
        </p:spPr>
        <p:txBody>
          <a:bodyPr wrap="none" rtlCol="0">
            <a:spAutoFit/>
          </a:bodyPr>
          <a:lstStyle/>
          <a:p>
            <a:pPr algn="ctr"/>
            <a:r>
              <a:rPr lang="en-US" dirty="0"/>
              <a:t>Study template</a:t>
            </a:r>
          </a:p>
          <a:p>
            <a:pPr algn="ctr"/>
            <a:r>
              <a:rPr lang="en-US" dirty="0"/>
              <a:t> (Population average)</a:t>
            </a:r>
          </a:p>
        </p:txBody>
      </p:sp>
      <p:sp>
        <p:nvSpPr>
          <p:cNvPr id="12" name="TextBox 11">
            <a:extLst>
              <a:ext uri="{FF2B5EF4-FFF2-40B4-BE49-F238E27FC236}">
                <a16:creationId xmlns:a16="http://schemas.microsoft.com/office/drawing/2014/main" id="{35277A83-9CA1-4703-9F91-B8A98BC0A169}"/>
              </a:ext>
            </a:extLst>
          </p:cNvPr>
          <p:cNvSpPr txBox="1"/>
          <p:nvPr/>
        </p:nvSpPr>
        <p:spPr>
          <a:xfrm>
            <a:off x="103908" y="6379843"/>
            <a:ext cx="4704855" cy="369332"/>
          </a:xfrm>
          <a:prstGeom prst="rect">
            <a:avLst/>
          </a:prstGeom>
          <a:noFill/>
        </p:spPr>
        <p:txBody>
          <a:bodyPr wrap="square" rtlCol="0">
            <a:spAutoFit/>
          </a:bodyPr>
          <a:lstStyle/>
          <a:p>
            <a:r>
              <a:rPr lang="en-US" dirty="0"/>
              <a:t>Maga lab unpublished data (undergrad project)</a:t>
            </a:r>
          </a:p>
        </p:txBody>
      </p:sp>
      <p:sp>
        <p:nvSpPr>
          <p:cNvPr id="2" name="TextBox 1">
            <a:extLst>
              <a:ext uri="{FF2B5EF4-FFF2-40B4-BE49-F238E27FC236}">
                <a16:creationId xmlns:a16="http://schemas.microsoft.com/office/drawing/2014/main" id="{7322E7DF-FE52-46A2-83B1-C54F20359A4E}"/>
              </a:ext>
            </a:extLst>
          </p:cNvPr>
          <p:cNvSpPr txBox="1"/>
          <p:nvPr/>
        </p:nvSpPr>
        <p:spPr>
          <a:xfrm>
            <a:off x="103908" y="68981"/>
            <a:ext cx="12191999" cy="707886"/>
          </a:xfrm>
          <a:prstGeom prst="rect">
            <a:avLst/>
          </a:prstGeom>
          <a:noFill/>
        </p:spPr>
        <p:txBody>
          <a:bodyPr wrap="square" rtlCol="0">
            <a:spAutoFit/>
          </a:bodyPr>
          <a:lstStyle/>
          <a:p>
            <a:pPr algn="ctr"/>
            <a:r>
              <a:rPr lang="en-US" sz="4000" b="1" dirty="0"/>
              <a:t>PCA as a tool for exploratory analysis in mouse screens</a:t>
            </a:r>
          </a:p>
        </p:txBody>
      </p:sp>
    </p:spTree>
    <p:extLst>
      <p:ext uri="{BB962C8B-B14F-4D97-AF65-F5344CB8AC3E}">
        <p14:creationId xmlns:p14="http://schemas.microsoft.com/office/powerpoint/2010/main" val="424425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1CFA-214E-4B95-8AF1-CD7820821216}"/>
              </a:ext>
            </a:extLst>
          </p:cNvPr>
          <p:cNvSpPr>
            <a:spLocks noGrp="1"/>
          </p:cNvSpPr>
          <p:nvPr>
            <p:ph type="title"/>
          </p:nvPr>
        </p:nvSpPr>
        <p:spPr>
          <a:xfrm>
            <a:off x="838200" y="42636"/>
            <a:ext cx="10515600" cy="663575"/>
          </a:xfrm>
        </p:spPr>
        <p:txBody>
          <a:bodyPr>
            <a:normAutofit fontScale="90000"/>
          </a:bodyPr>
          <a:lstStyle/>
          <a:p>
            <a:pPr algn="ctr"/>
            <a:r>
              <a:rPr lang="en-US" b="1" dirty="0"/>
              <a:t>Zebrafish skull template</a:t>
            </a:r>
          </a:p>
        </p:txBody>
      </p:sp>
      <p:pic>
        <p:nvPicPr>
          <p:cNvPr id="5" name="Content Placeholder 4">
            <a:extLst>
              <a:ext uri="{FF2B5EF4-FFF2-40B4-BE49-F238E27FC236}">
                <a16:creationId xmlns:a16="http://schemas.microsoft.com/office/drawing/2014/main" id="{3EE74EF9-90C2-4102-90EC-46E8AE2DE003}"/>
              </a:ext>
            </a:extLst>
          </p:cNvPr>
          <p:cNvPicPr>
            <a:picLocks noGrp="1" noChangeAspect="1"/>
          </p:cNvPicPr>
          <p:nvPr>
            <p:ph sz="half" idx="1"/>
          </p:nvPr>
        </p:nvPicPr>
        <p:blipFill rotWithShape="1">
          <a:blip r:embed="rId2"/>
          <a:srcRect l="2513" r="2629"/>
          <a:stretch/>
        </p:blipFill>
        <p:spPr>
          <a:xfrm>
            <a:off x="287976" y="658202"/>
            <a:ext cx="5621482" cy="4263361"/>
          </a:xfrm>
          <a:prstGeom prst="rect">
            <a:avLst/>
          </a:prstGeom>
        </p:spPr>
      </p:pic>
      <p:pic>
        <p:nvPicPr>
          <p:cNvPr id="6" name="Content Placeholder 5">
            <a:extLst>
              <a:ext uri="{FF2B5EF4-FFF2-40B4-BE49-F238E27FC236}">
                <a16:creationId xmlns:a16="http://schemas.microsoft.com/office/drawing/2014/main" id="{BCFE8E3F-E076-46A7-87B4-A1AAE1C195C6}"/>
              </a:ext>
            </a:extLst>
          </p:cNvPr>
          <p:cNvPicPr>
            <a:picLocks noGrp="1" noChangeAspect="1"/>
          </p:cNvPicPr>
          <p:nvPr>
            <p:ph sz="half" idx="2"/>
          </p:nvPr>
        </p:nvPicPr>
        <p:blipFill>
          <a:blip r:embed="rId3"/>
          <a:stretch>
            <a:fillRect/>
          </a:stretch>
        </p:blipFill>
        <p:spPr>
          <a:xfrm>
            <a:off x="6144986" y="658202"/>
            <a:ext cx="5702367" cy="4263360"/>
          </a:xfrm>
          <a:prstGeom prst="rect">
            <a:avLst/>
          </a:prstGeom>
        </p:spPr>
      </p:pic>
      <p:sp>
        <p:nvSpPr>
          <p:cNvPr id="7" name="TextBox 6">
            <a:extLst>
              <a:ext uri="{FF2B5EF4-FFF2-40B4-BE49-F238E27FC236}">
                <a16:creationId xmlns:a16="http://schemas.microsoft.com/office/drawing/2014/main" id="{4571F88E-0B0E-494F-BEF7-1494B29A07BB}"/>
              </a:ext>
            </a:extLst>
          </p:cNvPr>
          <p:cNvSpPr txBox="1"/>
          <p:nvPr/>
        </p:nvSpPr>
        <p:spPr>
          <a:xfrm>
            <a:off x="887186" y="5075463"/>
            <a:ext cx="10515599" cy="923330"/>
          </a:xfrm>
          <a:prstGeom prst="rect">
            <a:avLst/>
          </a:prstGeom>
          <a:noFill/>
        </p:spPr>
        <p:txBody>
          <a:bodyPr wrap="square" rtlCol="0">
            <a:spAutoFit/>
          </a:bodyPr>
          <a:lstStyle/>
          <a:p>
            <a:r>
              <a:rPr lang="en-US" dirty="0"/>
              <a:t>Data from Ronald Kwon, </a:t>
            </a:r>
            <a:r>
              <a:rPr lang="en-US" b="1" dirty="0" err="1"/>
              <a:t>MicroCT</a:t>
            </a:r>
            <a:r>
              <a:rPr lang="en-US" b="1" dirty="0"/>
              <a:t>-based </a:t>
            </a:r>
            <a:r>
              <a:rPr lang="en-US" b="1" dirty="0" err="1"/>
              <a:t>phenomics</a:t>
            </a:r>
            <a:r>
              <a:rPr lang="en-US" b="1" dirty="0"/>
              <a:t> in the zebrafish skeleton reveals virtues of deep phenotyping in a distributed organ system. </a:t>
            </a:r>
            <a:r>
              <a:rPr lang="en-US" b="1" dirty="0" err="1"/>
              <a:t>eLife</a:t>
            </a:r>
            <a:r>
              <a:rPr lang="en-US" b="1" dirty="0"/>
              <a:t>. </a:t>
            </a:r>
            <a:r>
              <a:rPr lang="en-US" b="1" dirty="0">
                <a:hlinkClick r:id="rId4"/>
              </a:rPr>
              <a:t>https://elifesciences.org/articles/26014</a:t>
            </a:r>
            <a:r>
              <a:rPr lang="en-US" b="1" dirty="0"/>
              <a:t> (</a:t>
            </a:r>
            <a:r>
              <a:rPr lang="en-US" dirty="0"/>
              <a:t>this is all on PC skeleton). </a:t>
            </a:r>
          </a:p>
        </p:txBody>
      </p:sp>
    </p:spTree>
    <p:extLst>
      <p:ext uri="{BB962C8B-B14F-4D97-AF65-F5344CB8AC3E}">
        <p14:creationId xmlns:p14="http://schemas.microsoft.com/office/powerpoint/2010/main" val="64071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996" y="34370"/>
            <a:ext cx="10222458" cy="728991"/>
          </a:xfrm>
        </p:spPr>
        <p:txBody>
          <a:bodyPr>
            <a:normAutofit/>
          </a:bodyPr>
          <a:lstStyle/>
          <a:p>
            <a:pPr algn="ctr"/>
            <a:r>
              <a:rPr lang="en-US" b="1" dirty="0"/>
              <a:t>Image Registration: Transformation models</a:t>
            </a:r>
          </a:p>
        </p:txBody>
      </p:sp>
      <p:pic>
        <p:nvPicPr>
          <p:cNvPr id="13" name="Content Placeholder 12" descr="affine_overlay.png"/>
          <p:cNvPicPr>
            <a:picLocks noGrp="1" noChangeAspect="1"/>
          </p:cNvPicPr>
          <p:nvPr>
            <p:ph sz="half" idx="2"/>
          </p:nvPr>
        </p:nvPicPr>
        <p:blipFill>
          <a:blip r:embed="rId3" cstate="print"/>
          <a:stretch>
            <a:fillRect/>
          </a:stretch>
        </p:blipFill>
        <p:spPr>
          <a:xfrm>
            <a:off x="4925503" y="1604206"/>
            <a:ext cx="2832283" cy="3567380"/>
          </a:xfrm>
        </p:spPr>
      </p:pic>
      <p:pic>
        <p:nvPicPr>
          <p:cNvPr id="14" name="Content Placeholder 13" descr="dr_overlay.png"/>
          <p:cNvPicPr>
            <a:picLocks noGrp="1" noChangeAspect="1"/>
          </p:cNvPicPr>
          <p:nvPr>
            <p:ph sz="quarter" idx="4"/>
          </p:nvPr>
        </p:nvPicPr>
        <p:blipFill>
          <a:blip r:embed="rId4" cstate="print"/>
          <a:stretch>
            <a:fillRect/>
          </a:stretch>
        </p:blipFill>
        <p:spPr>
          <a:xfrm>
            <a:off x="7973502" y="1604207"/>
            <a:ext cx="2824254" cy="3557267"/>
          </a:xfrm>
        </p:spPr>
      </p:pic>
      <p:pic>
        <p:nvPicPr>
          <p:cNvPr id="16" name="Picture 15" descr="rr_overlay.png"/>
          <p:cNvPicPr>
            <a:picLocks noChangeAspect="1"/>
          </p:cNvPicPr>
          <p:nvPr/>
        </p:nvPicPr>
        <p:blipFill>
          <a:blip r:embed="rId5" cstate="print"/>
          <a:stretch>
            <a:fillRect/>
          </a:stretch>
        </p:blipFill>
        <p:spPr>
          <a:xfrm>
            <a:off x="1953702" y="1604207"/>
            <a:ext cx="2819400" cy="3551153"/>
          </a:xfrm>
          <a:prstGeom prst="rect">
            <a:avLst/>
          </a:prstGeom>
        </p:spPr>
      </p:pic>
      <p:sp>
        <p:nvSpPr>
          <p:cNvPr id="17" name="TextBox 16"/>
          <p:cNvSpPr txBox="1"/>
          <p:nvPr/>
        </p:nvSpPr>
        <p:spPr>
          <a:xfrm>
            <a:off x="2410902" y="1147006"/>
            <a:ext cx="2126608" cy="369332"/>
          </a:xfrm>
          <a:prstGeom prst="rect">
            <a:avLst/>
          </a:prstGeom>
          <a:noFill/>
        </p:spPr>
        <p:txBody>
          <a:bodyPr wrap="none" rtlCol="0">
            <a:spAutoFit/>
          </a:bodyPr>
          <a:lstStyle/>
          <a:p>
            <a:r>
              <a:rPr lang="en-US" dirty="0"/>
              <a:t>Rigid Transformation</a:t>
            </a:r>
          </a:p>
        </p:txBody>
      </p:sp>
      <p:sp>
        <p:nvSpPr>
          <p:cNvPr id="18" name="TextBox 17"/>
          <p:cNvSpPr txBox="1"/>
          <p:nvPr/>
        </p:nvSpPr>
        <p:spPr>
          <a:xfrm>
            <a:off x="5458902" y="1147006"/>
            <a:ext cx="2226956" cy="369332"/>
          </a:xfrm>
          <a:prstGeom prst="rect">
            <a:avLst/>
          </a:prstGeom>
          <a:noFill/>
        </p:spPr>
        <p:txBody>
          <a:bodyPr wrap="none" rtlCol="0">
            <a:spAutoFit/>
          </a:bodyPr>
          <a:lstStyle/>
          <a:p>
            <a:r>
              <a:rPr lang="en-US" dirty="0"/>
              <a:t>Affine Transformation</a:t>
            </a:r>
          </a:p>
        </p:txBody>
      </p:sp>
      <p:sp>
        <p:nvSpPr>
          <p:cNvPr id="19" name="TextBox 18"/>
          <p:cNvSpPr txBox="1"/>
          <p:nvPr/>
        </p:nvSpPr>
        <p:spPr>
          <a:xfrm>
            <a:off x="8202102" y="1147006"/>
            <a:ext cx="2466188" cy="369332"/>
          </a:xfrm>
          <a:prstGeom prst="rect">
            <a:avLst/>
          </a:prstGeom>
          <a:noFill/>
        </p:spPr>
        <p:txBody>
          <a:bodyPr wrap="none" rtlCol="0">
            <a:spAutoFit/>
          </a:bodyPr>
          <a:lstStyle/>
          <a:p>
            <a:r>
              <a:rPr lang="en-US" dirty="0"/>
              <a:t>Deformable Registration</a:t>
            </a:r>
          </a:p>
        </p:txBody>
      </p:sp>
      <p:sp>
        <p:nvSpPr>
          <p:cNvPr id="9" name="TextBox 8"/>
          <p:cNvSpPr txBox="1"/>
          <p:nvPr/>
        </p:nvSpPr>
        <p:spPr>
          <a:xfrm>
            <a:off x="1953702" y="5260865"/>
            <a:ext cx="2717129" cy="1200329"/>
          </a:xfrm>
          <a:prstGeom prst="rect">
            <a:avLst/>
          </a:prstGeom>
          <a:noFill/>
        </p:spPr>
        <p:txBody>
          <a:bodyPr wrap="square" rtlCol="0">
            <a:spAutoFit/>
          </a:bodyPr>
          <a:lstStyle/>
          <a:p>
            <a:pPr algn="ctr"/>
            <a:r>
              <a:rPr lang="en-US" dirty="0"/>
              <a:t>Rotation and translation only.  </a:t>
            </a:r>
          </a:p>
          <a:p>
            <a:pPr algn="ctr"/>
            <a:r>
              <a:rPr lang="en-US" dirty="0"/>
              <a:t>6 Degrees of Freedom (DOF) in movement</a:t>
            </a:r>
          </a:p>
        </p:txBody>
      </p:sp>
      <p:sp>
        <p:nvSpPr>
          <p:cNvPr id="10" name="TextBox 9"/>
          <p:cNvSpPr txBox="1"/>
          <p:nvPr/>
        </p:nvSpPr>
        <p:spPr>
          <a:xfrm>
            <a:off x="5043955" y="5246278"/>
            <a:ext cx="2516767" cy="1200329"/>
          </a:xfrm>
          <a:prstGeom prst="rect">
            <a:avLst/>
          </a:prstGeom>
          <a:noFill/>
        </p:spPr>
        <p:txBody>
          <a:bodyPr wrap="square" rtlCol="0">
            <a:spAutoFit/>
          </a:bodyPr>
          <a:lstStyle/>
          <a:p>
            <a:pPr algn="ctr"/>
            <a:r>
              <a:rPr lang="en-US" dirty="0"/>
              <a:t>Rotation, translation, independent scaling and shearing on each axis</a:t>
            </a:r>
          </a:p>
          <a:p>
            <a:pPr algn="ctr"/>
            <a:r>
              <a:rPr lang="en-US" dirty="0"/>
              <a:t>12 DOF</a:t>
            </a:r>
          </a:p>
        </p:txBody>
      </p:sp>
      <p:sp>
        <p:nvSpPr>
          <p:cNvPr id="11" name="TextBox 10"/>
          <p:cNvSpPr txBox="1"/>
          <p:nvPr/>
        </p:nvSpPr>
        <p:spPr>
          <a:xfrm>
            <a:off x="8202102" y="5338006"/>
            <a:ext cx="2249975" cy="923330"/>
          </a:xfrm>
          <a:prstGeom prst="rect">
            <a:avLst/>
          </a:prstGeom>
          <a:noFill/>
        </p:spPr>
        <p:txBody>
          <a:bodyPr wrap="none" rtlCol="0">
            <a:spAutoFit/>
          </a:bodyPr>
          <a:lstStyle/>
          <a:p>
            <a:pPr algn="ctr"/>
            <a:r>
              <a:rPr lang="en-US" dirty="0"/>
              <a:t>Every point can move </a:t>
            </a:r>
          </a:p>
          <a:p>
            <a:pPr algn="ctr"/>
            <a:r>
              <a:rPr lang="en-US" dirty="0"/>
              <a:t>(within constraints)</a:t>
            </a:r>
          </a:p>
          <a:p>
            <a:pPr algn="ctr"/>
            <a:endParaRPr lang="en-US" dirty="0"/>
          </a:p>
        </p:txBody>
      </p:sp>
      <p:pic>
        <p:nvPicPr>
          <p:cNvPr id="12" name="Content Placeholder 7">
            <a:extLst>
              <a:ext uri="{FF2B5EF4-FFF2-40B4-BE49-F238E27FC236}">
                <a16:creationId xmlns:a16="http://schemas.microsoft.com/office/drawing/2014/main" id="{700EA48C-05DE-4BDE-A850-F415265DA3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5373" y="3513351"/>
            <a:ext cx="1648329" cy="2347678"/>
          </a:xfrm>
          <a:prstGeom prst="rect">
            <a:avLst/>
          </a:prstGeom>
        </p:spPr>
      </p:pic>
      <p:pic>
        <p:nvPicPr>
          <p:cNvPr id="15" name="Picture 14">
            <a:extLst>
              <a:ext uri="{FF2B5EF4-FFF2-40B4-BE49-F238E27FC236}">
                <a16:creationId xmlns:a16="http://schemas.microsoft.com/office/drawing/2014/main" id="{1831081A-1221-45C2-AE48-90B75CC089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996" y="1192232"/>
            <a:ext cx="1873101" cy="2329904"/>
          </a:xfrm>
          <a:prstGeom prst="rect">
            <a:avLst/>
          </a:prstGeom>
        </p:spPr>
      </p:pic>
      <p:sp>
        <p:nvSpPr>
          <p:cNvPr id="3" name="TextBox 2">
            <a:extLst>
              <a:ext uri="{FF2B5EF4-FFF2-40B4-BE49-F238E27FC236}">
                <a16:creationId xmlns:a16="http://schemas.microsoft.com/office/drawing/2014/main" id="{CF77E42F-C0A1-4FC0-867E-EA77EC2BDCE4}"/>
              </a:ext>
            </a:extLst>
          </p:cNvPr>
          <p:cNvSpPr txBox="1"/>
          <p:nvPr/>
        </p:nvSpPr>
        <p:spPr>
          <a:xfrm>
            <a:off x="238043" y="1147006"/>
            <a:ext cx="764697" cy="369332"/>
          </a:xfrm>
          <a:prstGeom prst="rect">
            <a:avLst/>
          </a:prstGeom>
          <a:noFill/>
        </p:spPr>
        <p:txBody>
          <a:bodyPr wrap="none" rtlCol="0">
            <a:spAutoFit/>
          </a:bodyPr>
          <a:lstStyle/>
          <a:p>
            <a:r>
              <a:rPr lang="en-US" dirty="0">
                <a:solidFill>
                  <a:srgbClr val="FFFF00"/>
                </a:solidFill>
              </a:rPr>
              <a:t>Target</a:t>
            </a:r>
          </a:p>
        </p:txBody>
      </p:sp>
      <p:sp>
        <p:nvSpPr>
          <p:cNvPr id="20" name="TextBox 19">
            <a:extLst>
              <a:ext uri="{FF2B5EF4-FFF2-40B4-BE49-F238E27FC236}">
                <a16:creationId xmlns:a16="http://schemas.microsoft.com/office/drawing/2014/main" id="{6B2A3CD6-DE51-4132-8E79-91FC1362FA99}"/>
              </a:ext>
            </a:extLst>
          </p:cNvPr>
          <p:cNvSpPr txBox="1"/>
          <p:nvPr/>
        </p:nvSpPr>
        <p:spPr>
          <a:xfrm>
            <a:off x="238043" y="3387896"/>
            <a:ext cx="1126783" cy="369332"/>
          </a:xfrm>
          <a:prstGeom prst="rect">
            <a:avLst/>
          </a:prstGeom>
          <a:noFill/>
        </p:spPr>
        <p:txBody>
          <a:bodyPr wrap="none" rtlCol="0">
            <a:spAutoFit/>
          </a:bodyPr>
          <a:lstStyle/>
          <a:p>
            <a:r>
              <a:rPr lang="en-US" dirty="0">
                <a:solidFill>
                  <a:srgbClr val="FFFF00"/>
                </a:solidFill>
              </a:rPr>
              <a:t>Reference</a:t>
            </a:r>
          </a:p>
        </p:txBody>
      </p:sp>
    </p:spTree>
    <p:extLst>
      <p:ext uri="{BB962C8B-B14F-4D97-AF65-F5344CB8AC3E}">
        <p14:creationId xmlns:p14="http://schemas.microsoft.com/office/powerpoint/2010/main" val="3124352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8F9324-3BA6-4B77-AA5B-C536D909185E}"/>
              </a:ext>
            </a:extLst>
          </p:cNvPr>
          <p:cNvSpPr>
            <a:spLocks noGrp="1"/>
          </p:cNvSpPr>
          <p:nvPr>
            <p:ph type="title"/>
          </p:nvPr>
        </p:nvSpPr>
        <p:spPr>
          <a:xfrm>
            <a:off x="898071" y="159205"/>
            <a:ext cx="10989129" cy="518432"/>
          </a:xfrm>
        </p:spPr>
        <p:txBody>
          <a:bodyPr>
            <a:normAutofit fontScale="90000"/>
          </a:bodyPr>
          <a:lstStyle/>
          <a:p>
            <a:r>
              <a:rPr lang="en-US" b="1" dirty="0"/>
              <a:t>Littermates vs bmp1a mutants growth differences</a:t>
            </a:r>
          </a:p>
        </p:txBody>
      </p:sp>
      <p:sp>
        <p:nvSpPr>
          <p:cNvPr id="2" name="Rectangle 1">
            <a:extLst>
              <a:ext uri="{FF2B5EF4-FFF2-40B4-BE49-F238E27FC236}">
                <a16:creationId xmlns:a16="http://schemas.microsoft.com/office/drawing/2014/main" id="{CAF2BEAE-3831-48F4-B91B-C46E4E777C13}"/>
              </a:ext>
            </a:extLst>
          </p:cNvPr>
          <p:cNvSpPr/>
          <p:nvPr/>
        </p:nvSpPr>
        <p:spPr>
          <a:xfrm>
            <a:off x="1052575" y="5988708"/>
            <a:ext cx="10258425" cy="923330"/>
          </a:xfrm>
          <a:prstGeom prst="rect">
            <a:avLst/>
          </a:prstGeom>
        </p:spPr>
        <p:txBody>
          <a:bodyPr wrap="square">
            <a:spAutoFit/>
          </a:bodyPr>
          <a:lstStyle/>
          <a:p>
            <a:pPr marL="285750" marR="0" lvl="0" indent="-285750">
              <a:spcBef>
                <a:spcPts val="600"/>
              </a:spcBef>
              <a:spcAft>
                <a:spcPts val="0"/>
              </a:spcAft>
              <a:buFont typeface="Arial" panose="020B0604020202020204" pitchFamily="34" charset="0"/>
              <a:buChar char="•"/>
            </a:pPr>
            <a:r>
              <a:rPr lang="en-US" dirty="0" err="1">
                <a:latin typeface="Arial" panose="020B0604020202020204" pitchFamily="34" charset="0"/>
                <a:ea typeface="Times New Roman" panose="02020603050405020304" pitchFamily="18" charset="0"/>
                <a:cs typeface="Times New Roman" panose="02020603050405020304" pitchFamily="18" charset="0"/>
              </a:rPr>
              <a:t>Bhimani</a:t>
            </a:r>
            <a:r>
              <a:rPr lang="en-US" dirty="0">
                <a:latin typeface="Arial" panose="020B0604020202020204" pitchFamily="34" charset="0"/>
                <a:ea typeface="Times New Roman" panose="02020603050405020304" pitchFamily="18" charset="0"/>
                <a:cs typeface="Times New Roman" panose="02020603050405020304" pitchFamily="18" charset="0"/>
              </a:rPr>
              <a:t> RM, Watson CJ, Maga AM, Kwon RY. 2019. FishCuTv2: An Extensible Software for </a:t>
            </a:r>
            <a:r>
              <a:rPr lang="en-US" dirty="0" err="1">
                <a:latin typeface="Arial" panose="020B0604020202020204" pitchFamily="34" charset="0"/>
                <a:ea typeface="Times New Roman" panose="02020603050405020304" pitchFamily="18" charset="0"/>
                <a:cs typeface="Times New Roman" panose="02020603050405020304" pitchFamily="18" charset="0"/>
              </a:rPr>
              <a:t>microCT</a:t>
            </a:r>
            <a:r>
              <a:rPr lang="en-US" dirty="0">
                <a:latin typeface="Arial" panose="020B0604020202020204" pitchFamily="34" charset="0"/>
                <a:ea typeface="Times New Roman" panose="02020603050405020304" pitchFamily="18" charset="0"/>
                <a:cs typeface="Times New Roman" panose="02020603050405020304" pitchFamily="18" charset="0"/>
              </a:rPr>
              <a:t>-Based Whole-Body Skeletal Phenomics in Zebrafish. Annual Meeting of </a:t>
            </a:r>
            <a:r>
              <a:rPr lang="en-US" dirty="0" err="1">
                <a:latin typeface="Arial" panose="020B0604020202020204" pitchFamily="34" charset="0"/>
                <a:ea typeface="Times New Roman" panose="02020603050405020304" pitchFamily="18" charset="0"/>
                <a:cs typeface="Times New Roman" panose="02020603050405020304" pitchFamily="18" charset="0"/>
              </a:rPr>
              <a:t>Orthopaedic</a:t>
            </a:r>
            <a:r>
              <a:rPr lang="en-US" dirty="0">
                <a:latin typeface="Arial" panose="020B0604020202020204" pitchFamily="34" charset="0"/>
                <a:ea typeface="Times New Roman" panose="02020603050405020304" pitchFamily="18" charset="0"/>
                <a:cs typeface="Times New Roman" panose="02020603050405020304" pitchFamily="18" charset="0"/>
              </a:rPr>
              <a:t> Research Society. Austin, TX</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18B0175-B67A-43E0-819F-1621FD6FB050}"/>
              </a:ext>
            </a:extLst>
          </p:cNvPr>
          <p:cNvPicPr>
            <a:picLocks noChangeAspect="1"/>
          </p:cNvPicPr>
          <p:nvPr/>
        </p:nvPicPr>
        <p:blipFill>
          <a:blip r:embed="rId2"/>
          <a:stretch>
            <a:fillRect/>
          </a:stretch>
        </p:blipFill>
        <p:spPr>
          <a:xfrm>
            <a:off x="3154789" y="734785"/>
            <a:ext cx="6053999" cy="4490357"/>
          </a:xfrm>
          <a:prstGeom prst="rect">
            <a:avLst/>
          </a:prstGeom>
        </p:spPr>
      </p:pic>
      <p:sp>
        <p:nvSpPr>
          <p:cNvPr id="9" name="TextBox 8">
            <a:extLst>
              <a:ext uri="{FF2B5EF4-FFF2-40B4-BE49-F238E27FC236}">
                <a16:creationId xmlns:a16="http://schemas.microsoft.com/office/drawing/2014/main" id="{E0A64A47-00E8-46F7-BCBF-1D70F3D839B4}"/>
              </a:ext>
            </a:extLst>
          </p:cNvPr>
          <p:cNvSpPr txBox="1"/>
          <p:nvPr/>
        </p:nvSpPr>
        <p:spPr>
          <a:xfrm>
            <a:off x="2383263" y="5192482"/>
            <a:ext cx="7720039" cy="646331"/>
          </a:xfrm>
          <a:prstGeom prst="rect">
            <a:avLst/>
          </a:prstGeom>
          <a:noFill/>
        </p:spPr>
        <p:txBody>
          <a:bodyPr wrap="square" rtlCol="0">
            <a:spAutoFit/>
          </a:bodyPr>
          <a:lstStyle/>
          <a:p>
            <a:r>
              <a:rPr lang="en-US" dirty="0"/>
              <a:t>Warmer colors, regions significantly </a:t>
            </a:r>
            <a:r>
              <a:rPr lang="en-US" b="1" dirty="0"/>
              <a:t>shrunk</a:t>
            </a:r>
            <a:r>
              <a:rPr lang="en-US" dirty="0"/>
              <a:t> in mutants compared to littermates</a:t>
            </a:r>
          </a:p>
          <a:p>
            <a:r>
              <a:rPr lang="en-US" dirty="0"/>
              <a:t>Colder colors, regions significantly </a:t>
            </a:r>
            <a:r>
              <a:rPr lang="en-US" b="1" dirty="0"/>
              <a:t>enlarged</a:t>
            </a:r>
            <a:r>
              <a:rPr lang="en-US" dirty="0"/>
              <a:t> in mutants compared to littermates</a:t>
            </a:r>
          </a:p>
        </p:txBody>
      </p:sp>
    </p:spTree>
    <p:extLst>
      <p:ext uri="{BB962C8B-B14F-4D97-AF65-F5344CB8AC3E}">
        <p14:creationId xmlns:p14="http://schemas.microsoft.com/office/powerpoint/2010/main" val="1162083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AE7E-7B02-4786-B987-8805469F1FAB}"/>
              </a:ext>
            </a:extLst>
          </p:cNvPr>
          <p:cNvSpPr>
            <a:spLocks noGrp="1"/>
          </p:cNvSpPr>
          <p:nvPr>
            <p:ph type="title"/>
          </p:nvPr>
        </p:nvSpPr>
        <p:spPr>
          <a:xfrm>
            <a:off x="1440902" y="85428"/>
            <a:ext cx="9983562" cy="1325563"/>
          </a:xfrm>
        </p:spPr>
        <p:txBody>
          <a:bodyPr>
            <a:normAutofit/>
          </a:bodyPr>
          <a:lstStyle/>
          <a:p>
            <a:r>
              <a:rPr lang="en-US" sz="4000" b="1" dirty="0"/>
              <a:t>Mouse Model of Polycystic Kidney Disease</a:t>
            </a:r>
          </a:p>
        </p:txBody>
      </p:sp>
      <p:pic>
        <p:nvPicPr>
          <p:cNvPr id="6" name="Content Placeholder 5" descr="A screenshot of a cell phone&#10;&#10;Description automatically generated">
            <a:extLst>
              <a:ext uri="{FF2B5EF4-FFF2-40B4-BE49-F238E27FC236}">
                <a16:creationId xmlns:a16="http://schemas.microsoft.com/office/drawing/2014/main" id="{03FC07EA-E700-4BC3-B246-5F0BAC865C2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4293" y="1058799"/>
            <a:ext cx="3688335" cy="4917781"/>
          </a:xfrm>
        </p:spPr>
      </p:pic>
      <p:grpSp>
        <p:nvGrpSpPr>
          <p:cNvPr id="16" name="Group 15">
            <a:extLst>
              <a:ext uri="{FF2B5EF4-FFF2-40B4-BE49-F238E27FC236}">
                <a16:creationId xmlns:a16="http://schemas.microsoft.com/office/drawing/2014/main" id="{EEB43202-E1A0-430C-B36C-B820F5AF3DEA}"/>
              </a:ext>
            </a:extLst>
          </p:cNvPr>
          <p:cNvGrpSpPr/>
          <p:nvPr/>
        </p:nvGrpSpPr>
        <p:grpSpPr>
          <a:xfrm>
            <a:off x="5786455" y="1021502"/>
            <a:ext cx="4554182" cy="5668807"/>
            <a:chOff x="5708170" y="923530"/>
            <a:chExt cx="4554182" cy="5668807"/>
          </a:xfrm>
        </p:grpSpPr>
        <p:grpSp>
          <p:nvGrpSpPr>
            <p:cNvPr id="11" name="Group 10">
              <a:extLst>
                <a:ext uri="{FF2B5EF4-FFF2-40B4-BE49-F238E27FC236}">
                  <a16:creationId xmlns:a16="http://schemas.microsoft.com/office/drawing/2014/main" id="{750D010B-9779-41B4-9BBD-59BB346AD487}"/>
                </a:ext>
              </a:extLst>
            </p:cNvPr>
            <p:cNvGrpSpPr/>
            <p:nvPr/>
          </p:nvGrpSpPr>
          <p:grpSpPr>
            <a:xfrm>
              <a:off x="6077502" y="1238413"/>
              <a:ext cx="3991809" cy="5353924"/>
              <a:chOff x="4715215" y="1504076"/>
              <a:chExt cx="3991809" cy="5353924"/>
            </a:xfrm>
          </p:grpSpPr>
          <p:pic>
            <p:nvPicPr>
              <p:cNvPr id="7" name="Picture 6">
                <a:extLst>
                  <a:ext uri="{FF2B5EF4-FFF2-40B4-BE49-F238E27FC236}">
                    <a16:creationId xmlns:a16="http://schemas.microsoft.com/office/drawing/2014/main" id="{E53E590D-9F0F-424A-B0F2-ADAA78669EA1}"/>
                  </a:ext>
                </a:extLst>
              </p:cNvPr>
              <p:cNvPicPr>
                <a:picLocks noChangeAspect="1"/>
              </p:cNvPicPr>
              <p:nvPr/>
            </p:nvPicPr>
            <p:blipFill>
              <a:blip r:embed="rId3"/>
              <a:stretch>
                <a:fillRect/>
              </a:stretch>
            </p:blipFill>
            <p:spPr>
              <a:xfrm>
                <a:off x="4715215" y="1504076"/>
                <a:ext cx="1925071" cy="2432949"/>
              </a:xfrm>
              <a:prstGeom prst="rect">
                <a:avLst/>
              </a:prstGeom>
            </p:spPr>
          </p:pic>
          <p:pic>
            <p:nvPicPr>
              <p:cNvPr id="8" name="Picture 7">
                <a:extLst>
                  <a:ext uri="{FF2B5EF4-FFF2-40B4-BE49-F238E27FC236}">
                    <a16:creationId xmlns:a16="http://schemas.microsoft.com/office/drawing/2014/main" id="{8302EDD2-9A34-4A22-82ED-14DBB5526B12}"/>
                  </a:ext>
                </a:extLst>
              </p:cNvPr>
              <p:cNvPicPr>
                <a:picLocks noChangeAspect="1"/>
              </p:cNvPicPr>
              <p:nvPr/>
            </p:nvPicPr>
            <p:blipFill>
              <a:blip r:embed="rId4"/>
              <a:stretch>
                <a:fillRect/>
              </a:stretch>
            </p:blipFill>
            <p:spPr>
              <a:xfrm>
                <a:off x="6781953" y="1504076"/>
                <a:ext cx="1925071" cy="2432949"/>
              </a:xfrm>
              <a:prstGeom prst="rect">
                <a:avLst/>
              </a:prstGeom>
            </p:spPr>
          </p:pic>
          <p:pic>
            <p:nvPicPr>
              <p:cNvPr id="9" name="Picture 8">
                <a:extLst>
                  <a:ext uri="{FF2B5EF4-FFF2-40B4-BE49-F238E27FC236}">
                    <a16:creationId xmlns:a16="http://schemas.microsoft.com/office/drawing/2014/main" id="{6709E91C-0F88-4488-A6F9-4824DFB54D91}"/>
                  </a:ext>
                </a:extLst>
              </p:cNvPr>
              <p:cNvPicPr>
                <a:picLocks noChangeAspect="1"/>
              </p:cNvPicPr>
              <p:nvPr/>
            </p:nvPicPr>
            <p:blipFill>
              <a:blip r:embed="rId5"/>
              <a:stretch>
                <a:fillRect/>
              </a:stretch>
            </p:blipFill>
            <p:spPr>
              <a:xfrm>
                <a:off x="6781953" y="3934848"/>
                <a:ext cx="1925071" cy="2923152"/>
              </a:xfrm>
              <a:prstGeom prst="rect">
                <a:avLst/>
              </a:prstGeom>
            </p:spPr>
          </p:pic>
          <p:pic>
            <p:nvPicPr>
              <p:cNvPr id="10" name="Picture 9">
                <a:extLst>
                  <a:ext uri="{FF2B5EF4-FFF2-40B4-BE49-F238E27FC236}">
                    <a16:creationId xmlns:a16="http://schemas.microsoft.com/office/drawing/2014/main" id="{E82019BF-A9AF-4C63-9534-A2D9764B557E}"/>
                  </a:ext>
                </a:extLst>
              </p:cNvPr>
              <p:cNvPicPr>
                <a:picLocks noChangeAspect="1"/>
              </p:cNvPicPr>
              <p:nvPr/>
            </p:nvPicPr>
            <p:blipFill>
              <a:blip r:embed="rId6"/>
              <a:stretch>
                <a:fillRect/>
              </a:stretch>
            </p:blipFill>
            <p:spPr>
              <a:xfrm>
                <a:off x="4715215" y="3934848"/>
                <a:ext cx="1925070" cy="2923150"/>
              </a:xfrm>
              <a:prstGeom prst="rect">
                <a:avLst/>
              </a:prstGeom>
            </p:spPr>
          </p:pic>
        </p:grpSp>
        <p:sp>
          <p:nvSpPr>
            <p:cNvPr id="12" name="TextBox 11">
              <a:extLst>
                <a:ext uri="{FF2B5EF4-FFF2-40B4-BE49-F238E27FC236}">
                  <a16:creationId xmlns:a16="http://schemas.microsoft.com/office/drawing/2014/main" id="{6667BFC7-C083-4000-B623-E2401E6DF481}"/>
                </a:ext>
              </a:extLst>
            </p:cNvPr>
            <p:cNvSpPr txBox="1"/>
            <p:nvPr/>
          </p:nvSpPr>
          <p:spPr>
            <a:xfrm rot="16200000">
              <a:off x="4788616" y="2228803"/>
              <a:ext cx="2208439" cy="369332"/>
            </a:xfrm>
            <a:prstGeom prst="rect">
              <a:avLst/>
            </a:prstGeom>
            <a:noFill/>
          </p:spPr>
          <p:txBody>
            <a:bodyPr wrap="square" rtlCol="0">
              <a:spAutoFit/>
            </a:bodyPr>
            <a:lstStyle/>
            <a:p>
              <a:r>
                <a:rPr lang="en-US" dirty="0"/>
                <a:t>Unaffected littermate</a:t>
              </a:r>
            </a:p>
          </p:txBody>
        </p:sp>
        <p:sp>
          <p:nvSpPr>
            <p:cNvPr id="13" name="TextBox 12">
              <a:extLst>
                <a:ext uri="{FF2B5EF4-FFF2-40B4-BE49-F238E27FC236}">
                  <a16:creationId xmlns:a16="http://schemas.microsoft.com/office/drawing/2014/main" id="{BA1E73F6-7B43-47C1-B933-E8D10D7B0283}"/>
                </a:ext>
              </a:extLst>
            </p:cNvPr>
            <p:cNvSpPr txBox="1"/>
            <p:nvPr/>
          </p:nvSpPr>
          <p:spPr>
            <a:xfrm rot="16200000">
              <a:off x="5061076" y="4823126"/>
              <a:ext cx="1663521" cy="369332"/>
            </a:xfrm>
            <a:prstGeom prst="rect">
              <a:avLst/>
            </a:prstGeom>
            <a:noFill/>
          </p:spPr>
          <p:txBody>
            <a:bodyPr wrap="square" rtlCol="0">
              <a:spAutoFit/>
            </a:bodyPr>
            <a:lstStyle/>
            <a:p>
              <a:r>
                <a:rPr lang="en-US" dirty="0"/>
                <a:t>PKD Mutant</a:t>
              </a:r>
            </a:p>
          </p:txBody>
        </p:sp>
        <p:sp>
          <p:nvSpPr>
            <p:cNvPr id="14" name="TextBox 13">
              <a:extLst>
                <a:ext uri="{FF2B5EF4-FFF2-40B4-BE49-F238E27FC236}">
                  <a16:creationId xmlns:a16="http://schemas.microsoft.com/office/drawing/2014/main" id="{E02FBCE5-EF5A-4542-91F8-91BF12D80DED}"/>
                </a:ext>
              </a:extLst>
            </p:cNvPr>
            <p:cNvSpPr txBox="1"/>
            <p:nvPr/>
          </p:nvSpPr>
          <p:spPr>
            <a:xfrm>
              <a:off x="5935801" y="939917"/>
              <a:ext cx="2208439" cy="369332"/>
            </a:xfrm>
            <a:prstGeom prst="rect">
              <a:avLst/>
            </a:prstGeom>
            <a:noFill/>
          </p:spPr>
          <p:txBody>
            <a:bodyPr wrap="square" rtlCol="0">
              <a:spAutoFit/>
            </a:bodyPr>
            <a:lstStyle/>
            <a:p>
              <a:r>
                <a:rPr lang="en-US" dirty="0"/>
                <a:t>Total Kidney Volume</a:t>
              </a:r>
            </a:p>
          </p:txBody>
        </p:sp>
        <p:sp>
          <p:nvSpPr>
            <p:cNvPr id="15" name="TextBox 14">
              <a:extLst>
                <a:ext uri="{FF2B5EF4-FFF2-40B4-BE49-F238E27FC236}">
                  <a16:creationId xmlns:a16="http://schemas.microsoft.com/office/drawing/2014/main" id="{AB5D932A-E010-4A88-89CB-BB595507EF8C}"/>
                </a:ext>
              </a:extLst>
            </p:cNvPr>
            <p:cNvSpPr txBox="1"/>
            <p:nvPr/>
          </p:nvSpPr>
          <p:spPr>
            <a:xfrm>
              <a:off x="8053913" y="923530"/>
              <a:ext cx="2208439" cy="369332"/>
            </a:xfrm>
            <a:prstGeom prst="rect">
              <a:avLst/>
            </a:prstGeom>
            <a:noFill/>
          </p:spPr>
          <p:txBody>
            <a:bodyPr wrap="square" rtlCol="0">
              <a:spAutoFit/>
            </a:bodyPr>
            <a:lstStyle/>
            <a:p>
              <a:r>
                <a:rPr lang="en-US" dirty="0"/>
                <a:t>Kidney Tissue Volume</a:t>
              </a:r>
            </a:p>
          </p:txBody>
        </p:sp>
      </p:grpSp>
      <p:sp>
        <p:nvSpPr>
          <p:cNvPr id="18" name="Rectangle 17">
            <a:extLst>
              <a:ext uri="{FF2B5EF4-FFF2-40B4-BE49-F238E27FC236}">
                <a16:creationId xmlns:a16="http://schemas.microsoft.com/office/drawing/2014/main" id="{4533596E-EE2E-401B-BC54-31D82651A631}"/>
              </a:ext>
            </a:extLst>
          </p:cNvPr>
          <p:cNvSpPr/>
          <p:nvPr/>
        </p:nvSpPr>
        <p:spPr>
          <a:xfrm>
            <a:off x="425903" y="5799524"/>
            <a:ext cx="5178879" cy="646331"/>
          </a:xfrm>
          <a:prstGeom prst="rect">
            <a:avLst/>
          </a:prstGeom>
        </p:spPr>
        <p:txBody>
          <a:bodyPr wrap="square">
            <a:spAutoFit/>
          </a:bodyPr>
          <a:lstStyle/>
          <a:p>
            <a:pPr marL="228600" marR="0" indent="-22860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Screening for modifiers of PKD severity </a:t>
            </a:r>
          </a:p>
          <a:p>
            <a:pPr marL="228600" marR="0" indent="-22860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using ENU mutagenesis (</a:t>
            </a:r>
            <a:r>
              <a:rPr lang="en-US" dirty="0"/>
              <a:t>R01DK111682 , PI: Beier)</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092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D3F8-DDEA-40F5-9480-91CCE95B4938}"/>
              </a:ext>
            </a:extLst>
          </p:cNvPr>
          <p:cNvSpPr>
            <a:spLocks noGrp="1"/>
          </p:cNvSpPr>
          <p:nvPr>
            <p:ph type="title"/>
          </p:nvPr>
        </p:nvSpPr>
        <p:spPr>
          <a:xfrm>
            <a:off x="142875" y="27511"/>
            <a:ext cx="12192000" cy="1325563"/>
          </a:xfrm>
        </p:spPr>
        <p:txBody>
          <a:bodyPr/>
          <a:lstStyle/>
          <a:p>
            <a:pPr algn="ctr"/>
            <a:r>
              <a:rPr lang="en-US" b="1" dirty="0"/>
              <a:t>Clinical application: Skull growth in craniosynostosis</a:t>
            </a:r>
          </a:p>
        </p:txBody>
      </p:sp>
      <p:pic>
        <p:nvPicPr>
          <p:cNvPr id="1026" name="Picture 2" descr="a257749f-4747-4640-a617-43ddbedba043">
            <a:extLst>
              <a:ext uri="{FF2B5EF4-FFF2-40B4-BE49-F238E27FC236}">
                <a16:creationId xmlns:a16="http://schemas.microsoft.com/office/drawing/2014/main" id="{8C4C0E9D-9CBB-47A5-B1CD-C04E27E60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68635" y="1646179"/>
            <a:ext cx="4144370" cy="452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79E2726-5305-484B-A649-43E3B9733A7C}"/>
              </a:ext>
            </a:extLst>
          </p:cNvPr>
          <p:cNvPicPr>
            <a:picLocks noChangeAspect="1"/>
          </p:cNvPicPr>
          <p:nvPr/>
        </p:nvPicPr>
        <p:blipFill rotWithShape="1">
          <a:blip r:embed="rId3"/>
          <a:srcRect t="7894" r="2682" b="10205"/>
          <a:stretch/>
        </p:blipFill>
        <p:spPr>
          <a:xfrm>
            <a:off x="4549481" y="1646179"/>
            <a:ext cx="7373885" cy="4288221"/>
          </a:xfrm>
          <a:prstGeom prst="rect">
            <a:avLst/>
          </a:prstGeom>
        </p:spPr>
      </p:pic>
    </p:spTree>
    <p:extLst>
      <p:ext uri="{BB962C8B-B14F-4D97-AF65-F5344CB8AC3E}">
        <p14:creationId xmlns:p14="http://schemas.microsoft.com/office/powerpoint/2010/main" val="170651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142" y="365127"/>
            <a:ext cx="8391440" cy="990488"/>
          </a:xfrm>
        </p:spPr>
        <p:txBody>
          <a:bodyPr>
            <a:normAutofit/>
          </a:bodyPr>
          <a:lstStyle/>
          <a:p>
            <a:pPr algn="ctr"/>
            <a:r>
              <a:rPr lang="en-US" sz="4000" b="1" dirty="0"/>
              <a:t>Segmenting Mandibles from Clinical CT</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33155" y="1296594"/>
            <a:ext cx="7237733" cy="5280053"/>
          </a:xfrm>
        </p:spPr>
      </p:pic>
    </p:spTree>
    <p:extLst>
      <p:ext uri="{BB962C8B-B14F-4D97-AF65-F5344CB8AC3E}">
        <p14:creationId xmlns:p14="http://schemas.microsoft.com/office/powerpoint/2010/main" val="187101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Diffusible Iodine Contrast Enhanced (dice) CT </a:t>
            </a:r>
          </a:p>
        </p:txBody>
      </p:sp>
      <p:pic>
        <p:nvPicPr>
          <p:cNvPr id="4" name="Picture 3"/>
          <p:cNvPicPr>
            <a:picLocks noChangeAspect="1"/>
          </p:cNvPicPr>
          <p:nvPr/>
        </p:nvPicPr>
        <p:blipFill rotWithShape="1">
          <a:blip r:embed="rId3"/>
          <a:srcRect l="1" r="44214" b="85055"/>
          <a:stretch/>
        </p:blipFill>
        <p:spPr>
          <a:xfrm>
            <a:off x="1952124" y="1890646"/>
            <a:ext cx="7808965" cy="1935650"/>
          </a:xfrm>
          <a:prstGeom prst="rect">
            <a:avLst/>
          </a:prstGeom>
        </p:spPr>
      </p:pic>
      <p:pic>
        <p:nvPicPr>
          <p:cNvPr id="7" name="Picture 6"/>
          <p:cNvPicPr>
            <a:picLocks noChangeAspect="1"/>
          </p:cNvPicPr>
          <p:nvPr/>
        </p:nvPicPr>
        <p:blipFill rotWithShape="1">
          <a:blip r:embed="rId3"/>
          <a:srcRect l="365" t="28498" r="44056" b="56557"/>
          <a:stretch/>
        </p:blipFill>
        <p:spPr>
          <a:xfrm>
            <a:off x="2016294" y="4034843"/>
            <a:ext cx="7808965" cy="1942847"/>
          </a:xfrm>
          <a:prstGeom prst="rect">
            <a:avLst/>
          </a:prstGeom>
        </p:spPr>
      </p:pic>
      <p:sp>
        <p:nvSpPr>
          <p:cNvPr id="5" name="Rectangle 4"/>
          <p:cNvSpPr/>
          <p:nvPr/>
        </p:nvSpPr>
        <p:spPr>
          <a:xfrm>
            <a:off x="2362673" y="6170449"/>
            <a:ext cx="7462586" cy="461665"/>
          </a:xfrm>
          <a:prstGeom prst="rect">
            <a:avLst/>
          </a:prstGeom>
        </p:spPr>
        <p:txBody>
          <a:bodyPr wrap="square">
            <a:spAutoFit/>
          </a:bodyPr>
          <a:lstStyle/>
          <a:p>
            <a:r>
              <a:rPr lang="en-US" sz="1200" dirty="0"/>
              <a:t>Anderson, R., and </a:t>
            </a:r>
            <a:r>
              <a:rPr lang="en-US" sz="1200" dirty="0" err="1"/>
              <a:t>Maga</a:t>
            </a:r>
            <a:r>
              <a:rPr lang="en-US" sz="1200" dirty="0"/>
              <a:t>, A. M. (2015). A Novel Procedure for Rapid Imaging of Adult Mouse Brains with </a:t>
            </a:r>
            <a:r>
              <a:rPr lang="en-US" sz="1200" dirty="0" err="1"/>
              <a:t>MicroCT</a:t>
            </a:r>
            <a:r>
              <a:rPr lang="en-US" sz="1200" dirty="0"/>
              <a:t> Using Iodine-Based Contrast. </a:t>
            </a:r>
            <a:r>
              <a:rPr lang="en-US" sz="1200" i="1" dirty="0" err="1"/>
              <a:t>PLoS</a:t>
            </a:r>
            <a:r>
              <a:rPr lang="en-US" sz="1200" i="1" dirty="0"/>
              <a:t> ONE</a:t>
            </a:r>
            <a:endParaRPr lang="en-US" sz="1200" dirty="0"/>
          </a:p>
        </p:txBody>
      </p:sp>
      <p:sp>
        <p:nvSpPr>
          <p:cNvPr id="6" name="TextBox 5"/>
          <p:cNvSpPr txBox="1"/>
          <p:nvPr/>
        </p:nvSpPr>
        <p:spPr>
          <a:xfrm>
            <a:off x="4003675" y="3472750"/>
            <a:ext cx="698500" cy="369332"/>
          </a:xfrm>
          <a:prstGeom prst="rect">
            <a:avLst/>
          </a:prstGeom>
          <a:noFill/>
        </p:spPr>
        <p:txBody>
          <a:bodyPr wrap="square" rtlCol="0">
            <a:spAutoFit/>
          </a:bodyPr>
          <a:lstStyle/>
          <a:p>
            <a:r>
              <a:rPr lang="en-US" b="1" dirty="0">
                <a:solidFill>
                  <a:schemeClr val="bg1"/>
                </a:solidFill>
              </a:rPr>
              <a:t>MRI</a:t>
            </a:r>
          </a:p>
        </p:txBody>
      </p:sp>
      <p:sp>
        <p:nvSpPr>
          <p:cNvPr id="10" name="TextBox 9"/>
          <p:cNvSpPr txBox="1"/>
          <p:nvPr/>
        </p:nvSpPr>
        <p:spPr>
          <a:xfrm>
            <a:off x="3905250" y="5608357"/>
            <a:ext cx="895350" cy="369332"/>
          </a:xfrm>
          <a:prstGeom prst="rect">
            <a:avLst/>
          </a:prstGeom>
          <a:noFill/>
        </p:spPr>
        <p:txBody>
          <a:bodyPr wrap="square" rtlCol="0">
            <a:spAutoFit/>
          </a:bodyPr>
          <a:lstStyle/>
          <a:p>
            <a:r>
              <a:rPr lang="en-US" b="1" dirty="0" err="1">
                <a:solidFill>
                  <a:schemeClr val="bg1"/>
                </a:solidFill>
              </a:rPr>
              <a:t>diceCT</a:t>
            </a:r>
            <a:endParaRPr lang="en-US" b="1" dirty="0">
              <a:solidFill>
                <a:schemeClr val="bg1"/>
              </a:solidFill>
            </a:endParaRPr>
          </a:p>
        </p:txBody>
      </p:sp>
    </p:spTree>
    <p:extLst>
      <p:ext uri="{BB962C8B-B14F-4D97-AF65-F5344CB8AC3E}">
        <p14:creationId xmlns:p14="http://schemas.microsoft.com/office/powerpoint/2010/main" val="254509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Effect of organismal size on shape</a:t>
            </a:r>
          </a:p>
        </p:txBody>
      </p:sp>
      <p:pic>
        <p:nvPicPr>
          <p:cNvPr id="4" name="Log.CentroidSize_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33" t="18668" r="-134" b="12761"/>
          <a:stretch/>
        </p:blipFill>
        <p:spPr>
          <a:xfrm rot="16200000">
            <a:off x="5273040" y="2997694"/>
            <a:ext cx="4297680" cy="2286000"/>
          </a:xfrm>
          <a:prstGeom prst="rect">
            <a:avLst/>
          </a:prstGeom>
        </p:spPr>
      </p:pic>
      <p:pic>
        <p:nvPicPr>
          <p:cNvPr id="6" name="Log.CentroidSize_to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12170" b="11031"/>
          <a:stretch/>
        </p:blipFill>
        <p:spPr>
          <a:xfrm rot="16200000">
            <a:off x="1066800" y="2932713"/>
            <a:ext cx="4286250" cy="2560320"/>
          </a:xfrm>
          <a:prstGeom prst="rect">
            <a:avLst/>
          </a:prstGeom>
        </p:spPr>
      </p:pic>
      <p:pic>
        <p:nvPicPr>
          <p:cNvPr id="8" name="Picture 7"/>
          <p:cNvPicPr>
            <a:picLocks noChangeAspect="1"/>
          </p:cNvPicPr>
          <p:nvPr/>
        </p:nvPicPr>
        <p:blipFill>
          <a:blip r:embed="rId9"/>
          <a:stretch>
            <a:fillRect/>
          </a:stretch>
        </p:blipFill>
        <p:spPr>
          <a:xfrm>
            <a:off x="4495566" y="2183050"/>
            <a:ext cx="1918094" cy="3926718"/>
          </a:xfrm>
          <a:prstGeom prst="rect">
            <a:avLst/>
          </a:prstGeom>
        </p:spPr>
      </p:pic>
      <p:pic>
        <p:nvPicPr>
          <p:cNvPr id="9" name="Picture 8"/>
          <p:cNvPicPr>
            <a:picLocks noChangeAspect="1"/>
          </p:cNvPicPr>
          <p:nvPr/>
        </p:nvPicPr>
        <p:blipFill rotWithShape="1">
          <a:blip r:embed="rId10"/>
          <a:srcRect l="4981"/>
          <a:stretch/>
        </p:blipFill>
        <p:spPr>
          <a:xfrm>
            <a:off x="8327648" y="2008637"/>
            <a:ext cx="1944986" cy="4030448"/>
          </a:xfrm>
          <a:prstGeom prst="rect">
            <a:avLst/>
          </a:prstGeom>
        </p:spPr>
      </p:pic>
    </p:spTree>
    <p:extLst>
      <p:ext uri="{BB962C8B-B14F-4D97-AF65-F5344CB8AC3E}">
        <p14:creationId xmlns:p14="http://schemas.microsoft.com/office/powerpoint/2010/main" val="34501276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repeatCount="indefinite"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Phenotyping matters in mapping</a:t>
            </a:r>
          </a:p>
        </p:txBody>
      </p:sp>
      <p:pic>
        <p:nvPicPr>
          <p:cNvPr id="4" name="Content Placeholder 3"/>
          <p:cNvPicPr>
            <a:picLocks noGrp="1" noChangeAspect="1"/>
          </p:cNvPicPr>
          <p:nvPr>
            <p:ph idx="1"/>
          </p:nvPr>
        </p:nvPicPr>
        <p:blipFill>
          <a:blip r:embed="rId3"/>
          <a:stretch>
            <a:fillRect/>
          </a:stretch>
        </p:blipFill>
        <p:spPr>
          <a:xfrm>
            <a:off x="2434907" y="1597025"/>
            <a:ext cx="3829686" cy="4351338"/>
          </a:xfrm>
          <a:prstGeom prst="rect">
            <a:avLst/>
          </a:prstGeom>
        </p:spPr>
      </p:pic>
      <p:pic>
        <p:nvPicPr>
          <p:cNvPr id="5" name="Picture 4"/>
          <p:cNvPicPr>
            <a:picLocks noChangeAspect="1"/>
          </p:cNvPicPr>
          <p:nvPr/>
        </p:nvPicPr>
        <p:blipFill rotWithShape="1">
          <a:blip r:embed="rId4"/>
          <a:srcRect l="3653" t="2645" b="2031"/>
          <a:stretch/>
        </p:blipFill>
        <p:spPr>
          <a:xfrm>
            <a:off x="6464567" y="1373189"/>
            <a:ext cx="3857040" cy="5167311"/>
          </a:xfrm>
          <a:prstGeom prst="rect">
            <a:avLst/>
          </a:prstGeom>
        </p:spPr>
      </p:pic>
      <p:sp>
        <p:nvSpPr>
          <p:cNvPr id="6" name="Rectangle 5"/>
          <p:cNvSpPr/>
          <p:nvPr/>
        </p:nvSpPr>
        <p:spPr>
          <a:xfrm>
            <a:off x="1952042" y="6413126"/>
            <a:ext cx="4626558" cy="400110"/>
          </a:xfrm>
          <a:prstGeom prst="rect">
            <a:avLst/>
          </a:prstGeom>
        </p:spPr>
        <p:txBody>
          <a:bodyPr wrap="square">
            <a:spAutoFit/>
          </a:bodyPr>
          <a:lstStyle/>
          <a:p>
            <a:r>
              <a:rPr lang="en-US" sz="1000" dirty="0"/>
              <a:t>Navarro, N., and </a:t>
            </a:r>
            <a:r>
              <a:rPr lang="en-US" sz="1000" dirty="0" err="1"/>
              <a:t>Maga</a:t>
            </a:r>
            <a:r>
              <a:rPr lang="en-US" sz="1000" dirty="0"/>
              <a:t>, A. M. (2016). Does 3D Phenotyping Yield Substantial Insights in the Genetics of the Mouse Mandible Shape? </a:t>
            </a:r>
            <a:r>
              <a:rPr lang="en-US" sz="1000" dirty="0" err="1"/>
              <a:t>Genes|Genomes|Genetics</a:t>
            </a:r>
            <a:r>
              <a:rPr lang="en-US" sz="1000" dirty="0"/>
              <a:t>.</a:t>
            </a:r>
          </a:p>
        </p:txBody>
      </p:sp>
    </p:spTree>
    <p:extLst>
      <p:ext uri="{BB962C8B-B14F-4D97-AF65-F5344CB8AC3E}">
        <p14:creationId xmlns:p14="http://schemas.microsoft.com/office/powerpoint/2010/main" val="391004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38F6-864D-4E67-8BD1-7BBF39CC5F69}"/>
              </a:ext>
            </a:extLst>
          </p:cNvPr>
          <p:cNvSpPr>
            <a:spLocks noGrp="1"/>
          </p:cNvSpPr>
          <p:nvPr>
            <p:ph type="title"/>
          </p:nvPr>
        </p:nvSpPr>
        <p:spPr/>
        <p:txBody>
          <a:bodyPr/>
          <a:lstStyle/>
          <a:p>
            <a:endParaRPr lang="en-US"/>
          </a:p>
        </p:txBody>
      </p:sp>
      <p:pic>
        <p:nvPicPr>
          <p:cNvPr id="4" name="Log.CentroidSize_top">
            <a:hlinkClick r:id="" action="ppaction://media"/>
            <a:extLst>
              <a:ext uri="{FF2B5EF4-FFF2-40B4-BE49-F238E27FC236}">
                <a16:creationId xmlns:a16="http://schemas.microsoft.com/office/drawing/2014/main" id="{D08F466C-32AE-4C29-8870-701C9DE278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298825" y="1825625"/>
            <a:ext cx="5594350" cy="4351338"/>
          </a:xfrm>
        </p:spPr>
      </p:pic>
      <p:pic>
        <p:nvPicPr>
          <p:cNvPr id="5" name="Log.CentroidSize_Bot">
            <a:hlinkClick r:id="" action="ppaction://media"/>
            <a:extLst>
              <a:ext uri="{FF2B5EF4-FFF2-40B4-BE49-F238E27FC236}">
                <a16:creationId xmlns:a16="http://schemas.microsoft.com/office/drawing/2014/main" id="{F97F18F9-0529-4008-8898-6C4A79581B7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96850" y="196850"/>
            <a:ext cx="3429000" cy="2667000"/>
          </a:xfrm>
          <a:prstGeom prst="rect">
            <a:avLst/>
          </a:prstGeom>
        </p:spPr>
      </p:pic>
    </p:spTree>
    <p:extLst>
      <p:ext uri="{BB962C8B-B14F-4D97-AF65-F5344CB8AC3E}">
        <p14:creationId xmlns:p14="http://schemas.microsoft.com/office/powerpoint/2010/main" val="36915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Qualitative results: Brain </a:t>
            </a:r>
            <a:r>
              <a:rPr lang="en-US" dirty="0" err="1"/>
              <a:t>Dysmorphologies</a:t>
            </a:r>
            <a:endParaRPr lang="en-US" dirty="0"/>
          </a:p>
        </p:txBody>
      </p:sp>
      <p:pic>
        <p:nvPicPr>
          <p:cNvPr id="4" name="Picture 2"/>
          <p:cNvPicPr>
            <a:picLocks noGrp="1" noChangeAspect="1" noChangeArrowheads="1"/>
          </p:cNvPicPr>
          <p:nvPr>
            <p:ph idx="1"/>
          </p:nvPr>
        </p:nvPicPr>
        <p:blipFill>
          <a:blip r:embed="rId3" cstate="print"/>
          <a:srcRect l="22509"/>
          <a:stretch>
            <a:fillRect/>
          </a:stretch>
        </p:blipFill>
        <p:spPr bwMode="auto">
          <a:xfrm>
            <a:off x="3200401" y="1417639"/>
            <a:ext cx="5584563" cy="4525963"/>
          </a:xfrm>
          <a:prstGeom prst="rect">
            <a:avLst/>
          </a:prstGeom>
          <a:noFill/>
          <a:ln w="9525">
            <a:noFill/>
            <a:miter lim="800000"/>
            <a:headEnd/>
            <a:tailEnd/>
          </a:ln>
        </p:spPr>
      </p:pic>
    </p:spTree>
    <p:extLst>
      <p:ext uri="{BB962C8B-B14F-4D97-AF65-F5344CB8AC3E}">
        <p14:creationId xmlns:p14="http://schemas.microsoft.com/office/powerpoint/2010/main" val="220521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Deformable Image Registration</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1" y="1981200"/>
            <a:ext cx="4904637" cy="4191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C318-4CB1-4135-9A24-E0F379C81B36}"/>
              </a:ext>
            </a:extLst>
          </p:cNvPr>
          <p:cNvSpPr>
            <a:spLocks noGrp="1"/>
          </p:cNvSpPr>
          <p:nvPr>
            <p:ph type="title"/>
          </p:nvPr>
        </p:nvSpPr>
        <p:spPr>
          <a:xfrm>
            <a:off x="838200" y="0"/>
            <a:ext cx="10515600" cy="826861"/>
          </a:xfrm>
        </p:spPr>
        <p:txBody>
          <a:bodyPr/>
          <a:lstStyle/>
          <a:p>
            <a:pPr algn="ctr"/>
            <a:r>
              <a:rPr lang="en-US" b="1" dirty="0"/>
              <a:t>Image Registration: Similarity metric</a:t>
            </a:r>
          </a:p>
        </p:txBody>
      </p:sp>
      <p:pic>
        <p:nvPicPr>
          <p:cNvPr id="3" name="m_-3120148316649695112img859247" descr="51e0b826-b5b8-46a0-85cb-e3b7a581498d">
            <a:extLst>
              <a:ext uri="{FF2B5EF4-FFF2-40B4-BE49-F238E27FC236}">
                <a16:creationId xmlns:a16="http://schemas.microsoft.com/office/drawing/2014/main" id="{A73514B3-6B7D-407F-AF5E-208E02D5F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910" y="797950"/>
            <a:ext cx="2179685" cy="216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m_-3120148316649695112img932584" descr="a16b7f5a-c7df-4257-b51e-479f911ec9fd">
            <a:extLst>
              <a:ext uri="{FF2B5EF4-FFF2-40B4-BE49-F238E27FC236}">
                <a16:creationId xmlns:a16="http://schemas.microsoft.com/office/drawing/2014/main" id="{D209C08E-011C-4DD8-B7C0-272054579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180" y="786785"/>
            <a:ext cx="2069468" cy="218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0691DBF-EACF-47AC-A754-FBA198D4518F}"/>
              </a:ext>
            </a:extLst>
          </p:cNvPr>
          <p:cNvSpPr txBox="1"/>
          <p:nvPr/>
        </p:nvSpPr>
        <p:spPr>
          <a:xfrm>
            <a:off x="3518960" y="2879207"/>
            <a:ext cx="1126783" cy="369332"/>
          </a:xfrm>
          <a:prstGeom prst="rect">
            <a:avLst/>
          </a:prstGeom>
          <a:noFill/>
        </p:spPr>
        <p:txBody>
          <a:bodyPr wrap="none" rtlCol="0">
            <a:spAutoFit/>
          </a:bodyPr>
          <a:lstStyle/>
          <a:p>
            <a:r>
              <a:rPr lang="en-US" dirty="0"/>
              <a:t>Reference</a:t>
            </a:r>
          </a:p>
        </p:txBody>
      </p:sp>
      <p:sp>
        <p:nvSpPr>
          <p:cNvPr id="8" name="TextBox 7">
            <a:extLst>
              <a:ext uri="{FF2B5EF4-FFF2-40B4-BE49-F238E27FC236}">
                <a16:creationId xmlns:a16="http://schemas.microsoft.com/office/drawing/2014/main" id="{6BDA422D-0CA9-4437-93AB-11EB9FA24A39}"/>
              </a:ext>
            </a:extLst>
          </p:cNvPr>
          <p:cNvSpPr txBox="1"/>
          <p:nvPr/>
        </p:nvSpPr>
        <p:spPr>
          <a:xfrm>
            <a:off x="7163910" y="2879207"/>
            <a:ext cx="764697" cy="369332"/>
          </a:xfrm>
          <a:prstGeom prst="rect">
            <a:avLst/>
          </a:prstGeom>
          <a:noFill/>
        </p:spPr>
        <p:txBody>
          <a:bodyPr wrap="none" rtlCol="0">
            <a:spAutoFit/>
          </a:bodyPr>
          <a:lstStyle/>
          <a:p>
            <a:r>
              <a:rPr lang="en-US" dirty="0"/>
              <a:t>Target</a:t>
            </a:r>
          </a:p>
        </p:txBody>
      </p:sp>
      <p:cxnSp>
        <p:nvCxnSpPr>
          <p:cNvPr id="9" name="Straight Arrow Connector 8">
            <a:extLst>
              <a:ext uri="{FF2B5EF4-FFF2-40B4-BE49-F238E27FC236}">
                <a16:creationId xmlns:a16="http://schemas.microsoft.com/office/drawing/2014/main" id="{03CF13D2-A61D-4118-A0B5-1D6A88995C46}"/>
              </a:ext>
            </a:extLst>
          </p:cNvPr>
          <p:cNvCxnSpPr>
            <a:cxnSpLocks/>
          </p:cNvCxnSpPr>
          <p:nvPr/>
        </p:nvCxnSpPr>
        <p:spPr>
          <a:xfrm flipH="1">
            <a:off x="5319674" y="2018788"/>
            <a:ext cx="9241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36C74A-D62F-40FB-AF6D-3B81963DBAD5}"/>
              </a:ext>
            </a:extLst>
          </p:cNvPr>
          <p:cNvSpPr txBox="1"/>
          <p:nvPr/>
        </p:nvSpPr>
        <p:spPr>
          <a:xfrm>
            <a:off x="8803521" y="6477375"/>
            <a:ext cx="309700" cy="369332"/>
          </a:xfrm>
          <a:prstGeom prst="rect">
            <a:avLst/>
          </a:prstGeom>
          <a:noFill/>
        </p:spPr>
        <p:txBody>
          <a:bodyPr wrap="none" rtlCol="0">
            <a:spAutoFit/>
          </a:bodyPr>
          <a:lstStyle/>
          <a:p>
            <a:r>
              <a:rPr lang="en-US" dirty="0"/>
              <a:t>B</a:t>
            </a:r>
          </a:p>
        </p:txBody>
      </p:sp>
      <p:sp>
        <p:nvSpPr>
          <p:cNvPr id="12" name="TextBox 11">
            <a:extLst>
              <a:ext uri="{FF2B5EF4-FFF2-40B4-BE49-F238E27FC236}">
                <a16:creationId xmlns:a16="http://schemas.microsoft.com/office/drawing/2014/main" id="{0738E641-D7D5-4945-8AB4-28EFD4F40567}"/>
              </a:ext>
            </a:extLst>
          </p:cNvPr>
          <p:cNvSpPr txBox="1"/>
          <p:nvPr/>
        </p:nvSpPr>
        <p:spPr>
          <a:xfrm>
            <a:off x="2449789" y="6477375"/>
            <a:ext cx="317716"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1699301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Projection Tomography</a:t>
            </a:r>
          </a:p>
        </p:txBody>
      </p:sp>
      <p:pic>
        <p:nvPicPr>
          <p:cNvPr id="6" name="Picture 7"/>
          <p:cNvPicPr>
            <a:picLocks noChangeAspect="1" noChangeArrowheads="1"/>
          </p:cNvPicPr>
          <p:nvPr/>
        </p:nvPicPr>
        <p:blipFill>
          <a:blip r:embed="rId3" cstate="print"/>
          <a:srcRect/>
          <a:stretch>
            <a:fillRect/>
          </a:stretch>
        </p:blipFill>
        <p:spPr bwMode="auto">
          <a:xfrm rot="-60000">
            <a:off x="2862409" y="1191438"/>
            <a:ext cx="5594290" cy="4977656"/>
          </a:xfrm>
          <a:prstGeom prst="rect">
            <a:avLst/>
          </a:prstGeom>
          <a:noFill/>
          <a:ln w="9525">
            <a:noFill/>
            <a:miter lim="800000"/>
            <a:headEnd/>
            <a:tailEnd/>
          </a:ln>
        </p:spPr>
      </p:pic>
    </p:spTree>
    <p:extLst>
      <p:ext uri="{BB962C8B-B14F-4D97-AF65-F5344CB8AC3E}">
        <p14:creationId xmlns:p14="http://schemas.microsoft.com/office/powerpoint/2010/main" val="276302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5f2c9e3-7444-48be-bb00-928aab07816c@seattlechildrens"/>
          <p:cNvPicPr>
            <a:picLocks noChangeAspect="1" noChangeArrowheads="1"/>
          </p:cNvPicPr>
          <p:nvPr/>
        </p:nvPicPr>
        <p:blipFill>
          <a:blip r:embed="rId3" cstate="print"/>
          <a:srcRect/>
          <a:stretch>
            <a:fillRect/>
          </a:stretch>
        </p:blipFill>
        <p:spPr bwMode="auto">
          <a:xfrm>
            <a:off x="1676400" y="381001"/>
            <a:ext cx="4629150" cy="6094181"/>
          </a:xfrm>
          <a:prstGeom prst="rect">
            <a:avLst/>
          </a:prstGeom>
          <a:noFill/>
          <a:ln w="9525">
            <a:noFill/>
            <a:miter lim="800000"/>
            <a:headEnd/>
            <a:tailEnd/>
          </a:ln>
        </p:spPr>
      </p:pic>
      <p:pic>
        <p:nvPicPr>
          <p:cNvPr id="3075" name="Picture 3" descr="787c2865-34ff-4593-a44f-84abf65c32b7@seattlechildrens"/>
          <p:cNvPicPr>
            <a:picLocks noChangeAspect="1" noChangeArrowheads="1"/>
          </p:cNvPicPr>
          <p:nvPr/>
        </p:nvPicPr>
        <p:blipFill>
          <a:blip r:embed="rId4" cstate="print"/>
          <a:srcRect/>
          <a:stretch>
            <a:fillRect/>
          </a:stretch>
        </p:blipFill>
        <p:spPr bwMode="auto">
          <a:xfrm>
            <a:off x="6553200" y="1676400"/>
            <a:ext cx="3776230" cy="3733800"/>
          </a:xfrm>
          <a:prstGeom prst="rect">
            <a:avLst/>
          </a:prstGeom>
          <a:noFill/>
          <a:ln w="9525">
            <a:noFill/>
            <a:miter lim="800000"/>
            <a:headEnd/>
            <a:tailEnd/>
          </a:ln>
        </p:spPr>
      </p:pic>
      <p:sp>
        <p:nvSpPr>
          <p:cNvPr id="4" name="TextBox 3"/>
          <p:cNvSpPr txBox="1"/>
          <p:nvPr/>
        </p:nvSpPr>
        <p:spPr>
          <a:xfrm>
            <a:off x="6019800" y="6477001"/>
            <a:ext cx="4572000" cy="307777"/>
          </a:xfrm>
          <a:prstGeom prst="rect">
            <a:avLst/>
          </a:prstGeom>
          <a:noFill/>
        </p:spPr>
        <p:txBody>
          <a:bodyPr wrap="square" rtlCol="0">
            <a:spAutoFit/>
          </a:bodyPr>
          <a:lstStyle/>
          <a:p>
            <a:r>
              <a:rPr lang="en-US" sz="1400" dirty="0"/>
              <a:t>Images are courtesy of Dr. Timothy Cox (SCRI, SANTA facility)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cc2c9c6-7e81-449a-ba15-399fe108e0a6@seattlechildrens"/>
          <p:cNvPicPr>
            <a:picLocks noChangeAspect="1" noChangeArrowheads="1"/>
          </p:cNvPicPr>
          <p:nvPr/>
        </p:nvPicPr>
        <p:blipFill>
          <a:blip r:embed="rId3" cstate="print"/>
          <a:srcRect/>
          <a:stretch>
            <a:fillRect/>
          </a:stretch>
        </p:blipFill>
        <p:spPr bwMode="auto">
          <a:xfrm>
            <a:off x="2514600" y="355600"/>
            <a:ext cx="3352800" cy="2235200"/>
          </a:xfrm>
          <a:prstGeom prst="rect">
            <a:avLst/>
          </a:prstGeom>
          <a:noFill/>
          <a:ln w="9525">
            <a:noFill/>
            <a:miter lim="800000"/>
            <a:headEnd/>
            <a:tailEnd/>
          </a:ln>
        </p:spPr>
      </p:pic>
      <p:pic>
        <p:nvPicPr>
          <p:cNvPr id="1027" name="Picture 3" descr="8990cb91-9df2-4e47-89f5-cdf196fdeedf@seattlechildrens"/>
          <p:cNvPicPr>
            <a:picLocks noChangeAspect="1" noChangeArrowheads="1"/>
          </p:cNvPicPr>
          <p:nvPr/>
        </p:nvPicPr>
        <p:blipFill>
          <a:blip r:embed="rId4" cstate="print"/>
          <a:srcRect/>
          <a:stretch>
            <a:fillRect/>
          </a:stretch>
        </p:blipFill>
        <p:spPr bwMode="auto">
          <a:xfrm>
            <a:off x="6705600" y="304800"/>
            <a:ext cx="3314700" cy="2209800"/>
          </a:xfrm>
          <a:prstGeom prst="rect">
            <a:avLst/>
          </a:prstGeom>
          <a:noFill/>
          <a:ln w="9525">
            <a:noFill/>
            <a:miter lim="800000"/>
            <a:headEnd/>
            <a:tailEnd/>
          </a:ln>
        </p:spPr>
      </p:pic>
      <p:pic>
        <p:nvPicPr>
          <p:cNvPr id="1028" name="Picture 4" descr="80186fff-445e-4210-8eec-5bc51a4c7b2a@seattlechildrens"/>
          <p:cNvPicPr>
            <a:picLocks noChangeAspect="1" noChangeArrowheads="1"/>
          </p:cNvPicPr>
          <p:nvPr/>
        </p:nvPicPr>
        <p:blipFill>
          <a:blip r:embed="rId5" cstate="print"/>
          <a:srcRect/>
          <a:stretch>
            <a:fillRect/>
          </a:stretch>
        </p:blipFill>
        <p:spPr bwMode="auto">
          <a:xfrm>
            <a:off x="1676401" y="3077470"/>
            <a:ext cx="4314825" cy="3780531"/>
          </a:xfrm>
          <a:prstGeom prst="rect">
            <a:avLst/>
          </a:prstGeom>
          <a:noFill/>
          <a:ln w="9525">
            <a:noFill/>
            <a:miter lim="800000"/>
            <a:headEnd/>
            <a:tailEnd/>
          </a:ln>
        </p:spPr>
      </p:pic>
      <p:pic>
        <p:nvPicPr>
          <p:cNvPr id="1029" name="Picture 5" descr="C:\Users\amaga\AppData\Local\Microsoft\Windows\Temporary Internet Files\Content.Outlook\6EDDQK3I\axolotl_2_annotated.tiff"/>
          <p:cNvPicPr>
            <a:picLocks noChangeAspect="1" noChangeArrowheads="1"/>
          </p:cNvPicPr>
          <p:nvPr/>
        </p:nvPicPr>
        <p:blipFill>
          <a:blip r:embed="rId6" cstate="print"/>
          <a:srcRect/>
          <a:stretch>
            <a:fillRect/>
          </a:stretch>
        </p:blipFill>
        <p:spPr bwMode="auto">
          <a:xfrm>
            <a:off x="5943600" y="2743200"/>
            <a:ext cx="4874514" cy="2649192"/>
          </a:xfrm>
          <a:prstGeom prst="rect">
            <a:avLst/>
          </a:prstGeom>
          <a:noFill/>
        </p:spPr>
      </p:pic>
      <p:sp>
        <p:nvSpPr>
          <p:cNvPr id="6" name="TextBox 5"/>
          <p:cNvSpPr txBox="1"/>
          <p:nvPr/>
        </p:nvSpPr>
        <p:spPr>
          <a:xfrm>
            <a:off x="6019800" y="6477001"/>
            <a:ext cx="4572000" cy="307777"/>
          </a:xfrm>
          <a:prstGeom prst="rect">
            <a:avLst/>
          </a:prstGeom>
          <a:noFill/>
        </p:spPr>
        <p:txBody>
          <a:bodyPr wrap="square" rtlCol="0">
            <a:spAutoFit/>
          </a:bodyPr>
          <a:lstStyle/>
          <a:p>
            <a:r>
              <a:rPr lang="en-US" sz="1400" dirty="0"/>
              <a:t>Images are courtesy of Dr. Timothy Cox (SCRI, SANTA facility)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FDAC-0E3B-49FD-81B6-F757312383C8}"/>
              </a:ext>
            </a:extLst>
          </p:cNvPr>
          <p:cNvSpPr>
            <a:spLocks noGrp="1"/>
          </p:cNvSpPr>
          <p:nvPr>
            <p:ph type="title"/>
          </p:nvPr>
        </p:nvSpPr>
        <p:spPr/>
        <p:txBody>
          <a:bodyPr/>
          <a:lstStyle/>
          <a:p>
            <a:r>
              <a:rPr lang="en-US" dirty="0"/>
              <a:t>We need high sample sizes</a:t>
            </a:r>
          </a:p>
        </p:txBody>
      </p:sp>
      <p:pic>
        <p:nvPicPr>
          <p:cNvPr id="13" name="Content Placeholder 12" descr="A close up of a map&#10;&#10;Description automatically generated">
            <a:extLst>
              <a:ext uri="{FF2B5EF4-FFF2-40B4-BE49-F238E27FC236}">
                <a16:creationId xmlns:a16="http://schemas.microsoft.com/office/drawing/2014/main" id="{E1CD9C69-44F7-4726-B66B-99BE6D0D5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5945"/>
            <a:ext cx="4434803" cy="4351338"/>
          </a:xfrm>
        </p:spPr>
      </p:pic>
    </p:spTree>
    <p:extLst>
      <p:ext uri="{BB962C8B-B14F-4D97-AF65-F5344CB8AC3E}">
        <p14:creationId xmlns:p14="http://schemas.microsoft.com/office/powerpoint/2010/main" val="2007487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5B0BC-BE8B-4B62-911F-03B1284A9866}"/>
              </a:ext>
            </a:extLst>
          </p:cNvPr>
          <p:cNvSpPr>
            <a:spLocks noGrp="1"/>
          </p:cNvSpPr>
          <p:nvPr>
            <p:ph type="title"/>
          </p:nvPr>
        </p:nvSpPr>
        <p:spPr>
          <a:xfrm>
            <a:off x="838200" y="365125"/>
            <a:ext cx="10515600" cy="1325563"/>
          </a:xfrm>
        </p:spPr>
        <p:txBody>
          <a:bodyPr/>
          <a:lstStyle/>
          <a:p>
            <a:pPr algn="ctr"/>
            <a:r>
              <a:rPr lang="en-US" dirty="0"/>
              <a:t>Landmarks are investigator specific!</a:t>
            </a:r>
          </a:p>
        </p:txBody>
      </p:sp>
      <p:pic>
        <p:nvPicPr>
          <p:cNvPr id="12" name="Content Placeholder 11">
            <a:extLst>
              <a:ext uri="{FF2B5EF4-FFF2-40B4-BE49-F238E27FC236}">
                <a16:creationId xmlns:a16="http://schemas.microsoft.com/office/drawing/2014/main" id="{1DE750CB-A9CB-4B5E-BBF3-54D2B378F5FB}"/>
              </a:ext>
            </a:extLst>
          </p:cNvPr>
          <p:cNvPicPr>
            <a:picLocks noGrp="1" noChangeAspect="1"/>
          </p:cNvPicPr>
          <p:nvPr>
            <p:ph sz="half" idx="1"/>
          </p:nvPr>
        </p:nvPicPr>
        <p:blipFill>
          <a:blip r:embed="rId2"/>
          <a:stretch>
            <a:fillRect/>
          </a:stretch>
        </p:blipFill>
        <p:spPr>
          <a:xfrm>
            <a:off x="279400" y="2187502"/>
            <a:ext cx="5181600" cy="3627581"/>
          </a:xfrm>
          <a:prstGeom prst="rect">
            <a:avLst/>
          </a:prstGeom>
        </p:spPr>
      </p:pic>
      <p:pic>
        <p:nvPicPr>
          <p:cNvPr id="13" name="Content Placeholder 12">
            <a:extLst>
              <a:ext uri="{FF2B5EF4-FFF2-40B4-BE49-F238E27FC236}">
                <a16:creationId xmlns:a16="http://schemas.microsoft.com/office/drawing/2014/main" id="{AEB3640B-49CC-4D45-848E-00DEC78EE489}"/>
              </a:ext>
            </a:extLst>
          </p:cNvPr>
          <p:cNvPicPr>
            <a:picLocks noGrp="1" noChangeAspect="1"/>
          </p:cNvPicPr>
          <p:nvPr>
            <p:ph sz="half" idx="2"/>
          </p:nvPr>
        </p:nvPicPr>
        <p:blipFill>
          <a:blip r:embed="rId3"/>
          <a:stretch>
            <a:fillRect/>
          </a:stretch>
        </p:blipFill>
        <p:spPr>
          <a:xfrm>
            <a:off x="5461000" y="2695577"/>
            <a:ext cx="6656206" cy="2414903"/>
          </a:xfrm>
          <a:prstGeom prst="rect">
            <a:avLst/>
          </a:prstGeom>
        </p:spPr>
      </p:pic>
      <p:sp>
        <p:nvSpPr>
          <p:cNvPr id="14" name="Rectangle 13">
            <a:extLst>
              <a:ext uri="{FF2B5EF4-FFF2-40B4-BE49-F238E27FC236}">
                <a16:creationId xmlns:a16="http://schemas.microsoft.com/office/drawing/2014/main" id="{F5EA7502-43C4-496F-B77E-6524E5255D14}"/>
              </a:ext>
            </a:extLst>
          </p:cNvPr>
          <p:cNvSpPr/>
          <p:nvPr/>
        </p:nvSpPr>
        <p:spPr>
          <a:xfrm>
            <a:off x="649014" y="6065680"/>
            <a:ext cx="10893972" cy="276999"/>
          </a:xfrm>
          <a:prstGeom prst="rect">
            <a:avLst/>
          </a:prstGeom>
        </p:spPr>
        <p:txBody>
          <a:bodyPr wrap="square">
            <a:spAutoFit/>
          </a:bodyPr>
          <a:lstStyle/>
          <a:p>
            <a:r>
              <a:rPr lang="en-US" sz="1200" dirty="0"/>
              <a:t>Percival CJ, Green R, Marcucio R, </a:t>
            </a:r>
            <a:r>
              <a:rPr lang="en-US" sz="1200" dirty="0" err="1"/>
              <a:t>Hallgrímsson</a:t>
            </a:r>
            <a:r>
              <a:rPr lang="en-US" sz="1200" dirty="0"/>
              <a:t> B. 2014. Surface landmark quantification of embryonic mouse craniofacial morphogenesis. BMC Developmental Biology 14:31.</a:t>
            </a:r>
            <a:endParaRPr lang="en-US" sz="1200" dirty="0">
              <a:effectLst/>
            </a:endParaRPr>
          </a:p>
        </p:txBody>
      </p:sp>
    </p:spTree>
    <p:extLst>
      <p:ext uri="{BB962C8B-B14F-4D97-AF65-F5344CB8AC3E}">
        <p14:creationId xmlns:p14="http://schemas.microsoft.com/office/powerpoint/2010/main" val="2169325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F0C2-7527-4F2D-8580-8A14A171BE09}"/>
              </a:ext>
            </a:extLst>
          </p:cNvPr>
          <p:cNvSpPr>
            <a:spLocks noGrp="1"/>
          </p:cNvSpPr>
          <p:nvPr>
            <p:ph type="title"/>
          </p:nvPr>
        </p:nvSpPr>
        <p:spPr>
          <a:xfrm>
            <a:off x="838200" y="0"/>
            <a:ext cx="10515600" cy="930166"/>
          </a:xfrm>
        </p:spPr>
        <p:txBody>
          <a:bodyPr>
            <a:normAutofit/>
          </a:bodyPr>
          <a:lstStyle/>
          <a:p>
            <a:pPr algn="ctr"/>
            <a:r>
              <a:rPr lang="en-US" b="1" dirty="0"/>
              <a:t>Or your student not paying attention!</a:t>
            </a:r>
          </a:p>
        </p:txBody>
      </p:sp>
      <p:pic>
        <p:nvPicPr>
          <p:cNvPr id="5" name="Content Placeholder 4">
            <a:extLst>
              <a:ext uri="{FF2B5EF4-FFF2-40B4-BE49-F238E27FC236}">
                <a16:creationId xmlns:a16="http://schemas.microsoft.com/office/drawing/2014/main" id="{6AC891DA-D355-4F39-9576-6912518E0012}"/>
              </a:ext>
            </a:extLst>
          </p:cNvPr>
          <p:cNvPicPr>
            <a:picLocks noGrp="1" noChangeAspect="1"/>
          </p:cNvPicPr>
          <p:nvPr>
            <p:ph sz="half" idx="1"/>
          </p:nvPr>
        </p:nvPicPr>
        <p:blipFill>
          <a:blip r:embed="rId2"/>
          <a:stretch>
            <a:fillRect/>
          </a:stretch>
        </p:blipFill>
        <p:spPr>
          <a:xfrm>
            <a:off x="115864" y="1257373"/>
            <a:ext cx="3624342" cy="2749500"/>
          </a:xfrm>
          <a:prstGeom prst="rect">
            <a:avLst/>
          </a:prstGeom>
        </p:spPr>
      </p:pic>
      <p:pic>
        <p:nvPicPr>
          <p:cNvPr id="6" name="Picture 5">
            <a:extLst>
              <a:ext uri="{FF2B5EF4-FFF2-40B4-BE49-F238E27FC236}">
                <a16:creationId xmlns:a16="http://schemas.microsoft.com/office/drawing/2014/main" id="{D18DB381-903F-4146-9EB1-CCF033F7ED72}"/>
              </a:ext>
            </a:extLst>
          </p:cNvPr>
          <p:cNvPicPr>
            <a:picLocks noChangeAspect="1"/>
          </p:cNvPicPr>
          <p:nvPr/>
        </p:nvPicPr>
        <p:blipFill>
          <a:blip r:embed="rId3"/>
          <a:stretch>
            <a:fillRect/>
          </a:stretch>
        </p:blipFill>
        <p:spPr>
          <a:xfrm>
            <a:off x="3862614" y="1257373"/>
            <a:ext cx="4095433" cy="2755476"/>
          </a:xfrm>
          <a:prstGeom prst="rect">
            <a:avLst/>
          </a:prstGeom>
        </p:spPr>
      </p:pic>
      <p:pic>
        <p:nvPicPr>
          <p:cNvPr id="7" name="Picture 6">
            <a:extLst>
              <a:ext uri="{FF2B5EF4-FFF2-40B4-BE49-F238E27FC236}">
                <a16:creationId xmlns:a16="http://schemas.microsoft.com/office/drawing/2014/main" id="{C4E5952C-0DC9-4D2E-BF89-B5BF3A875C0D}"/>
              </a:ext>
            </a:extLst>
          </p:cNvPr>
          <p:cNvPicPr>
            <a:picLocks noChangeAspect="1"/>
          </p:cNvPicPr>
          <p:nvPr/>
        </p:nvPicPr>
        <p:blipFill>
          <a:blip r:embed="rId4"/>
          <a:stretch>
            <a:fillRect/>
          </a:stretch>
        </p:blipFill>
        <p:spPr>
          <a:xfrm>
            <a:off x="8080455" y="1251397"/>
            <a:ext cx="3995681" cy="2755476"/>
          </a:xfrm>
          <a:prstGeom prst="rect">
            <a:avLst/>
          </a:prstGeom>
        </p:spPr>
      </p:pic>
      <p:pic>
        <p:nvPicPr>
          <p:cNvPr id="8" name="Picture 7">
            <a:extLst>
              <a:ext uri="{FF2B5EF4-FFF2-40B4-BE49-F238E27FC236}">
                <a16:creationId xmlns:a16="http://schemas.microsoft.com/office/drawing/2014/main" id="{F01D4B77-85D6-47D0-B770-3EBB810CF532}"/>
              </a:ext>
            </a:extLst>
          </p:cNvPr>
          <p:cNvPicPr>
            <a:picLocks noChangeAspect="1"/>
          </p:cNvPicPr>
          <p:nvPr/>
        </p:nvPicPr>
        <p:blipFill>
          <a:blip r:embed="rId5"/>
          <a:stretch>
            <a:fillRect/>
          </a:stretch>
        </p:blipFill>
        <p:spPr>
          <a:xfrm>
            <a:off x="6096000" y="4122362"/>
            <a:ext cx="4095433" cy="2585865"/>
          </a:xfrm>
          <a:prstGeom prst="rect">
            <a:avLst/>
          </a:prstGeom>
        </p:spPr>
      </p:pic>
      <p:pic>
        <p:nvPicPr>
          <p:cNvPr id="9" name="Picture 8">
            <a:extLst>
              <a:ext uri="{FF2B5EF4-FFF2-40B4-BE49-F238E27FC236}">
                <a16:creationId xmlns:a16="http://schemas.microsoft.com/office/drawing/2014/main" id="{8C951009-6FE9-4112-8919-C53F1DFD8F05}"/>
              </a:ext>
            </a:extLst>
          </p:cNvPr>
          <p:cNvPicPr>
            <a:picLocks noChangeAspect="1"/>
          </p:cNvPicPr>
          <p:nvPr/>
        </p:nvPicPr>
        <p:blipFill>
          <a:blip r:embed="rId6"/>
          <a:stretch>
            <a:fillRect/>
          </a:stretch>
        </p:blipFill>
        <p:spPr>
          <a:xfrm>
            <a:off x="1195224" y="4235207"/>
            <a:ext cx="4251762" cy="2341740"/>
          </a:xfrm>
          <a:prstGeom prst="rect">
            <a:avLst/>
          </a:prstGeom>
        </p:spPr>
      </p:pic>
    </p:spTree>
    <p:extLst>
      <p:ext uri="{BB962C8B-B14F-4D97-AF65-F5344CB8AC3E}">
        <p14:creationId xmlns:p14="http://schemas.microsoft.com/office/powerpoint/2010/main" val="149124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E3F8-46B4-499B-B4C0-6E24260F2F67}"/>
              </a:ext>
            </a:extLst>
          </p:cNvPr>
          <p:cNvSpPr>
            <a:spLocks noGrp="1"/>
          </p:cNvSpPr>
          <p:nvPr>
            <p:ph type="title"/>
          </p:nvPr>
        </p:nvSpPr>
        <p:spPr>
          <a:xfrm>
            <a:off x="0" y="18255"/>
            <a:ext cx="12192000" cy="1325563"/>
          </a:xfrm>
        </p:spPr>
        <p:txBody>
          <a:bodyPr>
            <a:normAutofit/>
          </a:bodyPr>
          <a:lstStyle/>
          <a:p>
            <a:pPr algn="ctr"/>
            <a:r>
              <a:rPr lang="en-US" sz="4000" b="1" dirty="0"/>
              <a:t>Image-based analysis (registration &amp; segmentation)</a:t>
            </a:r>
          </a:p>
        </p:txBody>
      </p:sp>
      <p:sp>
        <p:nvSpPr>
          <p:cNvPr id="7" name="Rectangle 6">
            <a:extLst>
              <a:ext uri="{FF2B5EF4-FFF2-40B4-BE49-F238E27FC236}">
                <a16:creationId xmlns:a16="http://schemas.microsoft.com/office/drawing/2014/main" id="{50F6A74C-8029-4F3E-8F30-02846E5DCA4B}"/>
              </a:ext>
            </a:extLst>
          </p:cNvPr>
          <p:cNvSpPr/>
          <p:nvPr/>
        </p:nvSpPr>
        <p:spPr>
          <a:xfrm>
            <a:off x="306160" y="5620769"/>
            <a:ext cx="11736161" cy="584775"/>
          </a:xfrm>
          <a:prstGeom prst="rect">
            <a:avLst/>
          </a:prstGeom>
        </p:spPr>
        <p:txBody>
          <a:bodyPr wrap="square">
            <a:spAutoFit/>
          </a:bodyPr>
          <a:lstStyle/>
          <a:p>
            <a:r>
              <a:rPr lang="en-US" sz="1600" dirty="0"/>
              <a:t>Maga AM, Tustison NJ, Avants BB. 2017. A population level atlas of </a:t>
            </a:r>
            <a:r>
              <a:rPr lang="en-US" sz="1600" i="1" dirty="0"/>
              <a:t>Mus musculus </a:t>
            </a:r>
            <a:r>
              <a:rPr lang="en-US" sz="1600" dirty="0"/>
              <a:t>craniofacial skeleton and automated image-based shape analysis. </a:t>
            </a:r>
            <a:r>
              <a:rPr lang="en-US" sz="1600" i="1" dirty="0"/>
              <a:t>Journal of Anatomy </a:t>
            </a:r>
            <a:r>
              <a:rPr lang="en-US" sz="1600" dirty="0"/>
              <a:t>231:433–443.</a:t>
            </a:r>
          </a:p>
        </p:txBody>
      </p:sp>
      <p:sp>
        <p:nvSpPr>
          <p:cNvPr id="3" name="Content Placeholder 2">
            <a:extLst>
              <a:ext uri="{FF2B5EF4-FFF2-40B4-BE49-F238E27FC236}">
                <a16:creationId xmlns:a16="http://schemas.microsoft.com/office/drawing/2014/main" id="{CBF73567-F188-4301-9CC7-884D3F026427}"/>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2326121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1F34-AE84-4D54-A16D-9C944699F42A}"/>
              </a:ext>
            </a:extLst>
          </p:cNvPr>
          <p:cNvSpPr>
            <a:spLocks noGrp="1"/>
          </p:cNvSpPr>
          <p:nvPr>
            <p:ph type="title"/>
          </p:nvPr>
        </p:nvSpPr>
        <p:spPr>
          <a:xfrm>
            <a:off x="762000" y="0"/>
            <a:ext cx="10515600" cy="906517"/>
          </a:xfrm>
        </p:spPr>
        <p:txBody>
          <a:bodyPr/>
          <a:lstStyle/>
          <a:p>
            <a:pPr algn="ctr"/>
            <a:r>
              <a:rPr lang="en-US" b="1" dirty="0"/>
              <a:t>Atlas-based Landmarking</a:t>
            </a:r>
          </a:p>
        </p:txBody>
      </p:sp>
      <p:sp>
        <p:nvSpPr>
          <p:cNvPr id="3" name="Content Placeholder 2">
            <a:extLst>
              <a:ext uri="{FF2B5EF4-FFF2-40B4-BE49-F238E27FC236}">
                <a16:creationId xmlns:a16="http://schemas.microsoft.com/office/drawing/2014/main" id="{C66B0E89-270B-44E1-B108-F6EFB3620B70}"/>
              </a:ext>
            </a:extLst>
          </p:cNvPr>
          <p:cNvSpPr>
            <a:spLocks noGrp="1"/>
          </p:cNvSpPr>
          <p:nvPr>
            <p:ph sz="half" idx="1"/>
          </p:nvPr>
        </p:nvSpPr>
        <p:spPr>
          <a:xfrm>
            <a:off x="472965" y="906517"/>
            <a:ext cx="11148895" cy="3988676"/>
          </a:xfrm>
        </p:spPr>
        <p:txBody>
          <a:bodyPr>
            <a:normAutofit/>
          </a:bodyPr>
          <a:lstStyle/>
          <a:p>
            <a:pPr marL="0" indent="0">
              <a:buNone/>
            </a:pPr>
            <a:r>
              <a:rPr lang="en-US" b="1" dirty="0"/>
              <a:t>Turn the question into a segmentation task:</a:t>
            </a:r>
          </a:p>
          <a:p>
            <a:pPr marL="0" indent="0">
              <a:buNone/>
            </a:pPr>
            <a:r>
              <a:rPr lang="en-US" dirty="0"/>
              <a:t>0. Create a population average (atlas) from your sample (you can skip this step if you have an existing atlas –but more on this later).</a:t>
            </a:r>
          </a:p>
          <a:p>
            <a:pPr marL="0" indent="0">
              <a:buNone/>
            </a:pPr>
            <a:r>
              <a:rPr lang="en-US" dirty="0"/>
              <a:t>1. Landmark the atlas</a:t>
            </a:r>
          </a:p>
          <a:p>
            <a:pPr marL="0" indent="0">
              <a:buNone/>
            </a:pPr>
            <a:r>
              <a:rPr lang="en-US" dirty="0"/>
              <a:t>2. Use deformable registration to warp atlas to every sample.</a:t>
            </a:r>
          </a:p>
          <a:p>
            <a:pPr marL="0" indent="0">
              <a:buNone/>
            </a:pPr>
            <a:r>
              <a:rPr lang="en-US" dirty="0"/>
              <a:t>3. Use the resultant warp field to move atlas landmarks onto each sample</a:t>
            </a:r>
          </a:p>
          <a:p>
            <a:pPr marL="0" indent="0">
              <a:buNone/>
            </a:pPr>
            <a:endParaRPr lang="en-US" dirty="0"/>
          </a:p>
          <a:p>
            <a:pPr marL="0" indent="0">
              <a:buNone/>
            </a:pPr>
            <a:r>
              <a:rPr lang="en-US" b="1" dirty="0"/>
              <a:t>But how do you know it worked? (Validation step)</a:t>
            </a:r>
          </a:p>
        </p:txBody>
      </p:sp>
    </p:spTree>
    <p:extLst>
      <p:ext uri="{BB962C8B-B14F-4D97-AF65-F5344CB8AC3E}">
        <p14:creationId xmlns:p14="http://schemas.microsoft.com/office/powerpoint/2010/main" val="193464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82C4-5713-4A30-AE4E-AB0566EBB014}"/>
              </a:ext>
            </a:extLst>
          </p:cNvPr>
          <p:cNvSpPr>
            <a:spLocks noGrp="1"/>
          </p:cNvSpPr>
          <p:nvPr>
            <p:ph type="title"/>
          </p:nvPr>
        </p:nvSpPr>
        <p:spPr>
          <a:xfrm>
            <a:off x="720635" y="-74205"/>
            <a:ext cx="10515600" cy="886552"/>
          </a:xfrm>
        </p:spPr>
        <p:txBody>
          <a:bodyPr/>
          <a:lstStyle/>
          <a:p>
            <a:pPr algn="ctr"/>
            <a:r>
              <a:rPr lang="en-US" b="1" dirty="0"/>
              <a:t>Atlas-based </a:t>
            </a:r>
            <a:r>
              <a:rPr lang="en-US" b="1" dirty="0" err="1"/>
              <a:t>LM’ing</a:t>
            </a:r>
            <a:r>
              <a:rPr lang="en-US" b="1" dirty="0"/>
              <a:t> of mouse skull</a:t>
            </a:r>
          </a:p>
        </p:txBody>
      </p:sp>
      <p:pic>
        <p:nvPicPr>
          <p:cNvPr id="5" name="Content Placeholder 4">
            <a:extLst>
              <a:ext uri="{FF2B5EF4-FFF2-40B4-BE49-F238E27FC236}">
                <a16:creationId xmlns:a16="http://schemas.microsoft.com/office/drawing/2014/main" id="{3123B2EB-AD48-466E-8A36-39C9360754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23" t="8562" r="3166" b="6415"/>
          <a:stretch/>
        </p:blipFill>
        <p:spPr>
          <a:xfrm>
            <a:off x="5053693" y="1249135"/>
            <a:ext cx="6949713" cy="4686301"/>
          </a:xfrm>
        </p:spPr>
      </p:pic>
      <p:pic>
        <p:nvPicPr>
          <p:cNvPr id="7" name="Picture 6">
            <a:extLst>
              <a:ext uri="{FF2B5EF4-FFF2-40B4-BE49-F238E27FC236}">
                <a16:creationId xmlns:a16="http://schemas.microsoft.com/office/drawing/2014/main" id="{7B13B449-5567-4476-A50F-62E7992D0F12}"/>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312693" y="601857"/>
            <a:ext cx="2202124" cy="3604957"/>
          </a:xfrm>
          <a:prstGeom prst="rect">
            <a:avLst/>
          </a:prstGeom>
        </p:spPr>
      </p:pic>
      <p:pic>
        <p:nvPicPr>
          <p:cNvPr id="9" name="Picture 8">
            <a:extLst>
              <a:ext uri="{FF2B5EF4-FFF2-40B4-BE49-F238E27FC236}">
                <a16:creationId xmlns:a16="http://schemas.microsoft.com/office/drawing/2014/main" id="{6D4BAB82-4221-4C73-BEC2-489CB544BE32}"/>
              </a:ext>
            </a:extLst>
          </p:cNvPr>
          <p:cNvPicPr>
            <a:picLocks noChangeAspect="1"/>
          </p:cNvPicPr>
          <p:nvPr/>
        </p:nvPicPr>
        <p:blipFill rotWithShape="1">
          <a:blip r:embed="rId4">
            <a:extLst>
              <a:ext uri="{28A0092B-C50C-407E-A947-70E740481C1C}">
                <a14:useLocalDpi xmlns:a14="http://schemas.microsoft.com/office/drawing/2010/main" val="0"/>
              </a:ext>
            </a:extLst>
          </a:blip>
          <a:srcRect b="50744"/>
          <a:stretch/>
        </p:blipFill>
        <p:spPr>
          <a:xfrm>
            <a:off x="237298" y="4123010"/>
            <a:ext cx="6035060" cy="2432911"/>
          </a:xfrm>
          <a:prstGeom prst="rect">
            <a:avLst/>
          </a:prstGeom>
        </p:spPr>
      </p:pic>
      <p:pic>
        <p:nvPicPr>
          <p:cNvPr id="11" name="Picture 10">
            <a:extLst>
              <a:ext uri="{FF2B5EF4-FFF2-40B4-BE49-F238E27FC236}">
                <a16:creationId xmlns:a16="http://schemas.microsoft.com/office/drawing/2014/main" id="{E3015E5B-944F-4D45-A345-CA6F6206179D}"/>
              </a:ext>
            </a:extLst>
          </p:cNvPr>
          <p:cNvPicPr>
            <a:picLocks noChangeAspect="1"/>
          </p:cNvPicPr>
          <p:nvPr/>
        </p:nvPicPr>
        <p:blipFill rotWithShape="1">
          <a:blip r:embed="rId5">
            <a:extLst>
              <a:ext uri="{28A0092B-C50C-407E-A947-70E740481C1C}">
                <a14:useLocalDpi xmlns:a14="http://schemas.microsoft.com/office/drawing/2010/main" val="0"/>
              </a:ext>
            </a:extLst>
          </a:blip>
          <a:srcRect t="5670" r="51849" b="51454"/>
          <a:stretch/>
        </p:blipFill>
        <p:spPr>
          <a:xfrm>
            <a:off x="2390470" y="842223"/>
            <a:ext cx="3283708" cy="2393075"/>
          </a:xfrm>
          <a:prstGeom prst="rect">
            <a:avLst/>
          </a:prstGeom>
        </p:spPr>
      </p:pic>
      <p:sp>
        <p:nvSpPr>
          <p:cNvPr id="12" name="Rectangle 11">
            <a:extLst>
              <a:ext uri="{FF2B5EF4-FFF2-40B4-BE49-F238E27FC236}">
                <a16:creationId xmlns:a16="http://schemas.microsoft.com/office/drawing/2014/main" id="{B3C4A76E-A34A-4780-B802-13FC19965807}"/>
              </a:ext>
            </a:extLst>
          </p:cNvPr>
          <p:cNvSpPr/>
          <p:nvPr/>
        </p:nvSpPr>
        <p:spPr>
          <a:xfrm>
            <a:off x="6225539" y="6049058"/>
            <a:ext cx="6096000" cy="646331"/>
          </a:xfrm>
          <a:prstGeom prst="rect">
            <a:avLst/>
          </a:prstGeom>
        </p:spPr>
        <p:txBody>
          <a:bodyPr>
            <a:spAutoFit/>
          </a:bodyPr>
          <a:lstStyle/>
          <a:p>
            <a:r>
              <a:rPr lang="en-US" sz="1200" dirty="0">
                <a:effectLst/>
              </a:rPr>
              <a:t>Maga, A. Murat, Nicholas J </a:t>
            </a:r>
            <a:r>
              <a:rPr lang="en-US" sz="1200" dirty="0" err="1">
                <a:effectLst/>
              </a:rPr>
              <a:t>Tustison</a:t>
            </a:r>
            <a:r>
              <a:rPr lang="en-US" sz="1200" dirty="0">
                <a:effectLst/>
              </a:rPr>
              <a:t>, and Brian B </a:t>
            </a:r>
            <a:r>
              <a:rPr lang="en-US" sz="1200" dirty="0" err="1">
                <a:effectLst/>
              </a:rPr>
              <a:t>Avants</a:t>
            </a:r>
            <a:r>
              <a:rPr lang="en-US" sz="1200" dirty="0">
                <a:effectLst/>
              </a:rPr>
              <a:t>. “A Population Level Atlas of Mus Musculus Craniofacial Skeleton and Automated Image-Based Shape Analysis.” </a:t>
            </a:r>
            <a:r>
              <a:rPr lang="en-US" sz="1200" i="1" dirty="0">
                <a:effectLst/>
              </a:rPr>
              <a:t>Journal of Anatomy</a:t>
            </a:r>
            <a:r>
              <a:rPr lang="en-US" sz="1200" dirty="0">
                <a:effectLst/>
              </a:rPr>
              <a:t> 231, no. 3 (2017): 433–43. </a:t>
            </a:r>
            <a:r>
              <a:rPr lang="en-US" sz="1200" dirty="0">
                <a:effectLst/>
                <a:hlinkClick r:id="rId6"/>
              </a:rPr>
              <a:t>https://doi.org/10.1111/joa.12645</a:t>
            </a:r>
            <a:r>
              <a:rPr lang="en-US" sz="1200" dirty="0">
                <a:effectLst/>
              </a:rPr>
              <a:t>.</a:t>
            </a:r>
          </a:p>
        </p:txBody>
      </p:sp>
    </p:spTree>
    <p:extLst>
      <p:ext uri="{BB962C8B-B14F-4D97-AF65-F5344CB8AC3E}">
        <p14:creationId xmlns:p14="http://schemas.microsoft.com/office/powerpoint/2010/main" val="2686405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78E7-2888-466A-A016-D26BB4E85D95}"/>
              </a:ext>
            </a:extLst>
          </p:cNvPr>
          <p:cNvSpPr>
            <a:spLocks noGrp="1"/>
          </p:cNvSpPr>
          <p:nvPr>
            <p:ph type="title"/>
          </p:nvPr>
        </p:nvSpPr>
        <p:spPr>
          <a:xfrm>
            <a:off x="838200" y="299812"/>
            <a:ext cx="10515600" cy="706028"/>
          </a:xfrm>
        </p:spPr>
        <p:txBody>
          <a:bodyPr/>
          <a:lstStyle/>
          <a:p>
            <a:r>
              <a:rPr lang="en-US" dirty="0"/>
              <a:t>Automated pipeline for mouse head </a:t>
            </a:r>
            <a:r>
              <a:rPr lang="en-US" dirty="0" err="1"/>
              <a:t>microCTs</a:t>
            </a:r>
            <a:r>
              <a:rPr lang="en-US" dirty="0"/>
              <a:t> </a:t>
            </a:r>
          </a:p>
        </p:txBody>
      </p:sp>
      <p:pic>
        <p:nvPicPr>
          <p:cNvPr id="4" name="Content Placeholder 3">
            <a:extLst>
              <a:ext uri="{FF2B5EF4-FFF2-40B4-BE49-F238E27FC236}">
                <a16:creationId xmlns:a16="http://schemas.microsoft.com/office/drawing/2014/main" id="{AC581080-6F4A-41C8-9033-4978FEF589A9}"/>
              </a:ext>
            </a:extLst>
          </p:cNvPr>
          <p:cNvPicPr>
            <a:picLocks noGrp="1" noChangeAspect="1"/>
          </p:cNvPicPr>
          <p:nvPr>
            <p:ph idx="1"/>
          </p:nvPr>
        </p:nvPicPr>
        <p:blipFill>
          <a:blip r:embed="rId2"/>
          <a:stretch>
            <a:fillRect/>
          </a:stretch>
        </p:blipFill>
        <p:spPr>
          <a:xfrm>
            <a:off x="838200" y="1253331"/>
            <a:ext cx="4681101" cy="4351338"/>
          </a:xfrm>
          <a:prstGeom prst="rect">
            <a:avLst/>
          </a:prstGeom>
        </p:spPr>
      </p:pic>
      <p:sp>
        <p:nvSpPr>
          <p:cNvPr id="5" name="Rectangle 4">
            <a:extLst>
              <a:ext uri="{FF2B5EF4-FFF2-40B4-BE49-F238E27FC236}">
                <a16:creationId xmlns:a16="http://schemas.microsoft.com/office/drawing/2014/main" id="{15A936A0-4C1A-4114-AEF7-FDF5ADC1F523}"/>
              </a:ext>
            </a:extLst>
          </p:cNvPr>
          <p:cNvSpPr/>
          <p:nvPr/>
        </p:nvSpPr>
        <p:spPr>
          <a:xfrm>
            <a:off x="721118" y="5852160"/>
            <a:ext cx="4853701" cy="369332"/>
          </a:xfrm>
          <a:prstGeom prst="rect">
            <a:avLst/>
          </a:prstGeom>
        </p:spPr>
        <p:txBody>
          <a:bodyPr wrap="none">
            <a:spAutoFit/>
          </a:bodyPr>
          <a:lstStyle/>
          <a:p>
            <a:r>
              <a:rPr lang="en-US" dirty="0"/>
              <a:t>https://github.com/muratmaga/mouse_CT_atlas/</a:t>
            </a:r>
          </a:p>
        </p:txBody>
      </p:sp>
      <p:grpSp>
        <p:nvGrpSpPr>
          <p:cNvPr id="6" name="Group 5">
            <a:extLst>
              <a:ext uri="{FF2B5EF4-FFF2-40B4-BE49-F238E27FC236}">
                <a16:creationId xmlns:a16="http://schemas.microsoft.com/office/drawing/2014/main" id="{79D8B303-8F80-46E7-8DF5-9D5F94C0C935}"/>
              </a:ext>
            </a:extLst>
          </p:cNvPr>
          <p:cNvGrpSpPr/>
          <p:nvPr/>
        </p:nvGrpSpPr>
        <p:grpSpPr>
          <a:xfrm>
            <a:off x="6672701" y="1005840"/>
            <a:ext cx="4477812" cy="2819909"/>
            <a:chOff x="5208551" y="1099626"/>
            <a:chExt cx="6533191" cy="4114286"/>
          </a:xfrm>
        </p:grpSpPr>
        <p:pic>
          <p:nvPicPr>
            <p:cNvPr id="7" name="Content Placeholder 3">
              <a:extLst>
                <a:ext uri="{FF2B5EF4-FFF2-40B4-BE49-F238E27FC236}">
                  <a16:creationId xmlns:a16="http://schemas.microsoft.com/office/drawing/2014/main" id="{1D797269-93CC-43B9-83CF-87C9801A20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235" b="59417"/>
            <a:stretch/>
          </p:blipFill>
          <p:spPr>
            <a:xfrm>
              <a:off x="5208551" y="1099626"/>
              <a:ext cx="6533191" cy="1900051"/>
            </a:xfrm>
            <a:prstGeom prst="rect">
              <a:avLst/>
            </a:prstGeom>
          </p:spPr>
        </p:pic>
        <p:pic>
          <p:nvPicPr>
            <p:cNvPr id="8" name="Content Placeholder 3">
              <a:extLst>
                <a:ext uri="{FF2B5EF4-FFF2-40B4-BE49-F238E27FC236}">
                  <a16:creationId xmlns:a16="http://schemas.microsoft.com/office/drawing/2014/main" id="{6BE9D04F-B7FA-4EBA-BD76-0ADCDC9762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430" b="241"/>
            <a:stretch/>
          </p:blipFill>
          <p:spPr>
            <a:xfrm>
              <a:off x="5545700" y="2999677"/>
              <a:ext cx="5998149" cy="2214235"/>
            </a:xfrm>
            <a:prstGeom prst="rect">
              <a:avLst/>
            </a:prstGeom>
          </p:spPr>
        </p:pic>
      </p:grpSp>
      <p:pic>
        <p:nvPicPr>
          <p:cNvPr id="9" name="Content Placeholder 6">
            <a:extLst>
              <a:ext uri="{FF2B5EF4-FFF2-40B4-BE49-F238E27FC236}">
                <a16:creationId xmlns:a16="http://schemas.microsoft.com/office/drawing/2014/main" id="{4CE0D871-3BFA-4A3A-BA93-4A86FE978EC6}"/>
              </a:ext>
            </a:extLst>
          </p:cNvPr>
          <p:cNvPicPr>
            <a:picLocks noChangeAspect="1"/>
          </p:cNvPicPr>
          <p:nvPr/>
        </p:nvPicPr>
        <p:blipFill rotWithShape="1">
          <a:blip r:embed="rId4">
            <a:extLst>
              <a:ext uri="{28A0092B-C50C-407E-A947-70E740481C1C}">
                <a14:useLocalDpi xmlns:a14="http://schemas.microsoft.com/office/drawing/2010/main" val="0"/>
              </a:ext>
            </a:extLst>
          </a:blip>
          <a:srcRect r="41135"/>
          <a:stretch/>
        </p:blipFill>
        <p:spPr>
          <a:xfrm>
            <a:off x="6441621" y="3936962"/>
            <a:ext cx="5110843" cy="2786314"/>
          </a:xfrm>
          <a:prstGeom prst="rect">
            <a:avLst/>
          </a:prstGeom>
        </p:spPr>
      </p:pic>
    </p:spTree>
    <p:extLst>
      <p:ext uri="{BB962C8B-B14F-4D97-AF65-F5344CB8AC3E}">
        <p14:creationId xmlns:p14="http://schemas.microsoft.com/office/powerpoint/2010/main" val="13206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C318-4CB1-4135-9A24-E0F379C81B36}"/>
              </a:ext>
            </a:extLst>
          </p:cNvPr>
          <p:cNvSpPr>
            <a:spLocks noGrp="1"/>
          </p:cNvSpPr>
          <p:nvPr>
            <p:ph type="title"/>
          </p:nvPr>
        </p:nvSpPr>
        <p:spPr>
          <a:xfrm>
            <a:off x="838200" y="0"/>
            <a:ext cx="10515600" cy="826861"/>
          </a:xfrm>
        </p:spPr>
        <p:txBody>
          <a:bodyPr/>
          <a:lstStyle/>
          <a:p>
            <a:pPr algn="ctr"/>
            <a:r>
              <a:rPr lang="en-US" b="1" dirty="0"/>
              <a:t>Image Registration: Similarity metric</a:t>
            </a:r>
          </a:p>
        </p:txBody>
      </p:sp>
      <p:pic>
        <p:nvPicPr>
          <p:cNvPr id="3" name="m_-3120148316649695112img859247" descr="51e0b826-b5b8-46a0-85cb-e3b7a581498d">
            <a:extLst>
              <a:ext uri="{FF2B5EF4-FFF2-40B4-BE49-F238E27FC236}">
                <a16:creationId xmlns:a16="http://schemas.microsoft.com/office/drawing/2014/main" id="{A73514B3-6B7D-407F-AF5E-208E02D5F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910" y="797950"/>
            <a:ext cx="2179685" cy="216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m_-3120148316649695112img932584" descr="a16b7f5a-c7df-4257-b51e-479f911ec9fd">
            <a:extLst>
              <a:ext uri="{FF2B5EF4-FFF2-40B4-BE49-F238E27FC236}">
                <a16:creationId xmlns:a16="http://schemas.microsoft.com/office/drawing/2014/main" id="{D209C08E-011C-4DD8-B7C0-272054579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180" y="786785"/>
            <a:ext cx="2069468" cy="218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m_-3120148316649695112img143931" descr="46bd4c36-4b7b-42fe-b4a0-9b4a1a670163">
            <a:extLst>
              <a:ext uri="{FF2B5EF4-FFF2-40B4-BE49-F238E27FC236}">
                <a16:creationId xmlns:a16="http://schemas.microsoft.com/office/drawing/2014/main" id="{F3ED233B-0A42-4253-9852-1CE0F33E2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9789" y="3532007"/>
            <a:ext cx="34099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_-3120148316649695112img806813" descr="7e2d736b-5c66-4414-9953-74490ac1a5e9">
            <a:extLst>
              <a:ext uri="{FF2B5EF4-FFF2-40B4-BE49-F238E27FC236}">
                <a16:creationId xmlns:a16="http://schemas.microsoft.com/office/drawing/2014/main" id="{88E1FDD9-A2B2-4C20-8BE8-DCCD126A7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2765" y="3532007"/>
            <a:ext cx="3472298" cy="332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0691DBF-EACF-47AC-A754-FBA198D4518F}"/>
              </a:ext>
            </a:extLst>
          </p:cNvPr>
          <p:cNvSpPr txBox="1"/>
          <p:nvPr/>
        </p:nvSpPr>
        <p:spPr>
          <a:xfrm>
            <a:off x="3518960" y="2879207"/>
            <a:ext cx="1126783" cy="369332"/>
          </a:xfrm>
          <a:prstGeom prst="rect">
            <a:avLst/>
          </a:prstGeom>
          <a:noFill/>
        </p:spPr>
        <p:txBody>
          <a:bodyPr wrap="none" rtlCol="0">
            <a:spAutoFit/>
          </a:bodyPr>
          <a:lstStyle/>
          <a:p>
            <a:r>
              <a:rPr lang="en-US" dirty="0"/>
              <a:t>Reference</a:t>
            </a:r>
          </a:p>
        </p:txBody>
      </p:sp>
      <p:sp>
        <p:nvSpPr>
          <p:cNvPr id="8" name="TextBox 7">
            <a:extLst>
              <a:ext uri="{FF2B5EF4-FFF2-40B4-BE49-F238E27FC236}">
                <a16:creationId xmlns:a16="http://schemas.microsoft.com/office/drawing/2014/main" id="{6BDA422D-0CA9-4437-93AB-11EB9FA24A39}"/>
              </a:ext>
            </a:extLst>
          </p:cNvPr>
          <p:cNvSpPr txBox="1"/>
          <p:nvPr/>
        </p:nvSpPr>
        <p:spPr>
          <a:xfrm>
            <a:off x="7163910" y="2879207"/>
            <a:ext cx="764697" cy="369332"/>
          </a:xfrm>
          <a:prstGeom prst="rect">
            <a:avLst/>
          </a:prstGeom>
          <a:noFill/>
        </p:spPr>
        <p:txBody>
          <a:bodyPr wrap="none" rtlCol="0">
            <a:spAutoFit/>
          </a:bodyPr>
          <a:lstStyle/>
          <a:p>
            <a:r>
              <a:rPr lang="en-US" dirty="0"/>
              <a:t>Target</a:t>
            </a:r>
          </a:p>
        </p:txBody>
      </p:sp>
      <p:cxnSp>
        <p:nvCxnSpPr>
          <p:cNvPr id="9" name="Straight Arrow Connector 8">
            <a:extLst>
              <a:ext uri="{FF2B5EF4-FFF2-40B4-BE49-F238E27FC236}">
                <a16:creationId xmlns:a16="http://schemas.microsoft.com/office/drawing/2014/main" id="{03CF13D2-A61D-4118-A0B5-1D6A88995C46}"/>
              </a:ext>
            </a:extLst>
          </p:cNvPr>
          <p:cNvCxnSpPr>
            <a:cxnSpLocks/>
          </p:cNvCxnSpPr>
          <p:nvPr/>
        </p:nvCxnSpPr>
        <p:spPr>
          <a:xfrm flipH="1">
            <a:off x="5319674" y="2018788"/>
            <a:ext cx="9241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F7B2B4-8CA4-4379-939C-F8DF8F01F9A1}"/>
              </a:ext>
            </a:extLst>
          </p:cNvPr>
          <p:cNvSpPr txBox="1"/>
          <p:nvPr/>
        </p:nvSpPr>
        <p:spPr>
          <a:xfrm>
            <a:off x="509101" y="5075139"/>
            <a:ext cx="1822935" cy="646331"/>
          </a:xfrm>
          <a:prstGeom prst="rect">
            <a:avLst/>
          </a:prstGeom>
          <a:noFill/>
        </p:spPr>
        <p:txBody>
          <a:bodyPr wrap="none" rtlCol="0">
            <a:spAutoFit/>
          </a:bodyPr>
          <a:lstStyle/>
          <a:p>
            <a:r>
              <a:rPr lang="en-US" b="1" dirty="0"/>
              <a:t>Similarity metric:</a:t>
            </a:r>
          </a:p>
          <a:p>
            <a:r>
              <a:rPr lang="en-US" dirty="0"/>
              <a:t>Demons</a:t>
            </a:r>
          </a:p>
        </p:txBody>
      </p:sp>
      <p:sp>
        <p:nvSpPr>
          <p:cNvPr id="11" name="TextBox 10">
            <a:extLst>
              <a:ext uri="{FF2B5EF4-FFF2-40B4-BE49-F238E27FC236}">
                <a16:creationId xmlns:a16="http://schemas.microsoft.com/office/drawing/2014/main" id="{A836C74A-D62F-40FB-AF6D-3B81963DBAD5}"/>
              </a:ext>
            </a:extLst>
          </p:cNvPr>
          <p:cNvSpPr txBox="1"/>
          <p:nvPr/>
        </p:nvSpPr>
        <p:spPr>
          <a:xfrm>
            <a:off x="8803521" y="6477375"/>
            <a:ext cx="309700" cy="369332"/>
          </a:xfrm>
          <a:prstGeom prst="rect">
            <a:avLst/>
          </a:prstGeom>
          <a:noFill/>
        </p:spPr>
        <p:txBody>
          <a:bodyPr wrap="none" rtlCol="0">
            <a:spAutoFit/>
          </a:bodyPr>
          <a:lstStyle/>
          <a:p>
            <a:r>
              <a:rPr lang="en-US" dirty="0"/>
              <a:t>B</a:t>
            </a:r>
          </a:p>
        </p:txBody>
      </p:sp>
      <p:sp>
        <p:nvSpPr>
          <p:cNvPr id="12" name="TextBox 11">
            <a:extLst>
              <a:ext uri="{FF2B5EF4-FFF2-40B4-BE49-F238E27FC236}">
                <a16:creationId xmlns:a16="http://schemas.microsoft.com/office/drawing/2014/main" id="{0738E641-D7D5-4945-8AB4-28EFD4F40567}"/>
              </a:ext>
            </a:extLst>
          </p:cNvPr>
          <p:cNvSpPr txBox="1"/>
          <p:nvPr/>
        </p:nvSpPr>
        <p:spPr>
          <a:xfrm>
            <a:off x="2449789" y="6477375"/>
            <a:ext cx="317716"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8518A840-D13C-4F3C-860A-16D743816472}"/>
              </a:ext>
            </a:extLst>
          </p:cNvPr>
          <p:cNvSpPr txBox="1"/>
          <p:nvPr/>
        </p:nvSpPr>
        <p:spPr>
          <a:xfrm>
            <a:off x="9427192" y="5075139"/>
            <a:ext cx="1822935" cy="646331"/>
          </a:xfrm>
          <a:prstGeom prst="rect">
            <a:avLst/>
          </a:prstGeom>
          <a:noFill/>
        </p:spPr>
        <p:txBody>
          <a:bodyPr wrap="none" rtlCol="0">
            <a:spAutoFit/>
          </a:bodyPr>
          <a:lstStyle/>
          <a:p>
            <a:r>
              <a:rPr lang="en-US" b="1" dirty="0"/>
              <a:t>Similarity metric:</a:t>
            </a:r>
          </a:p>
          <a:p>
            <a:r>
              <a:rPr lang="en-US" dirty="0"/>
              <a:t>Cross-correlation</a:t>
            </a:r>
          </a:p>
        </p:txBody>
      </p:sp>
    </p:spTree>
    <p:extLst>
      <p:ext uri="{BB962C8B-B14F-4D97-AF65-F5344CB8AC3E}">
        <p14:creationId xmlns:p14="http://schemas.microsoft.com/office/powerpoint/2010/main" val="29375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0983" y="0"/>
            <a:ext cx="8229600" cy="581025"/>
          </a:xfrm>
        </p:spPr>
        <p:txBody>
          <a:bodyPr>
            <a:normAutofit fontScale="90000"/>
          </a:bodyPr>
          <a:lstStyle/>
          <a:p>
            <a:pPr algn="ctr"/>
            <a:r>
              <a:rPr lang="en-US" b="1" dirty="0"/>
              <a:t>Multi Atlas Segmentation</a:t>
            </a:r>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06236" y="581025"/>
            <a:ext cx="5029200" cy="5511380"/>
          </a:xfrm>
        </p:spPr>
      </p:pic>
      <p:sp>
        <p:nvSpPr>
          <p:cNvPr id="5" name="Rectangle 4"/>
          <p:cNvSpPr/>
          <p:nvPr/>
        </p:nvSpPr>
        <p:spPr>
          <a:xfrm>
            <a:off x="2016580" y="6296025"/>
            <a:ext cx="8229599" cy="276999"/>
          </a:xfrm>
          <a:prstGeom prst="rect">
            <a:avLst/>
          </a:prstGeom>
        </p:spPr>
        <p:txBody>
          <a:bodyPr wrap="square">
            <a:spAutoFit/>
          </a:bodyPr>
          <a:lstStyle/>
          <a:p>
            <a:r>
              <a:rPr lang="en-US" sz="1200" dirty="0" err="1"/>
              <a:t>Jimit</a:t>
            </a:r>
            <a:r>
              <a:rPr lang="en-US" sz="1200" dirty="0"/>
              <a:t> </a:t>
            </a:r>
            <a:r>
              <a:rPr lang="en-US" sz="1200" dirty="0" err="1"/>
              <a:t>Doshi</a:t>
            </a:r>
            <a:r>
              <a:rPr lang="en-US" sz="1200" dirty="0"/>
              <a:t>, </a:t>
            </a:r>
            <a:r>
              <a:rPr lang="en-US" sz="1200" dirty="0" err="1"/>
              <a:t>Guray</a:t>
            </a:r>
            <a:r>
              <a:rPr lang="en-US" sz="1200" dirty="0"/>
              <a:t> </a:t>
            </a:r>
            <a:r>
              <a:rPr lang="en-US" sz="1200" dirty="0" err="1"/>
              <a:t>Erus</a:t>
            </a:r>
            <a:r>
              <a:rPr lang="en-US" sz="1200" dirty="0"/>
              <a:t>, </a:t>
            </a:r>
            <a:r>
              <a:rPr lang="en-US" sz="1200" dirty="0" err="1"/>
              <a:t>Yangming</a:t>
            </a:r>
            <a:r>
              <a:rPr lang="en-US" sz="1200" dirty="0"/>
              <a:t> </a:t>
            </a:r>
            <a:r>
              <a:rPr lang="en-US" sz="1200" dirty="0" err="1"/>
              <a:t>Ou</a:t>
            </a:r>
            <a:r>
              <a:rPr lang="en-US" sz="1200" dirty="0"/>
              <a:t>, </a:t>
            </a:r>
            <a:r>
              <a:rPr lang="en-US" sz="1200" dirty="0" err="1"/>
              <a:t>Bilwaj</a:t>
            </a:r>
            <a:r>
              <a:rPr lang="en-US" sz="1200" dirty="0"/>
              <a:t> </a:t>
            </a:r>
            <a:r>
              <a:rPr lang="en-US" sz="1200" dirty="0" err="1"/>
              <a:t>Gaonkar</a:t>
            </a:r>
            <a:r>
              <a:rPr lang="en-US" sz="1200" dirty="0"/>
              <a:t>, Christos </a:t>
            </a:r>
            <a:r>
              <a:rPr lang="en-US" sz="1200" dirty="0" err="1"/>
              <a:t>Davatzikos</a:t>
            </a:r>
            <a:r>
              <a:rPr lang="en-US" sz="1200" dirty="0"/>
              <a:t>. Multi-Atlas Skull-Stripping, MASS. Academic Radiology</a:t>
            </a:r>
          </a:p>
        </p:txBody>
      </p:sp>
      <p:sp>
        <p:nvSpPr>
          <p:cNvPr id="3" name="TextBox 2">
            <a:extLst>
              <a:ext uri="{FF2B5EF4-FFF2-40B4-BE49-F238E27FC236}">
                <a16:creationId xmlns:a16="http://schemas.microsoft.com/office/drawing/2014/main" id="{C79BB5F0-967E-4BDB-8F28-CF73E0D47512}"/>
              </a:ext>
            </a:extLst>
          </p:cNvPr>
          <p:cNvSpPr txBox="1"/>
          <p:nvPr/>
        </p:nvSpPr>
        <p:spPr>
          <a:xfrm>
            <a:off x="5935436" y="3608892"/>
            <a:ext cx="5754461" cy="2585323"/>
          </a:xfrm>
          <a:prstGeom prst="rect">
            <a:avLst/>
          </a:prstGeom>
          <a:noFill/>
        </p:spPr>
        <p:txBody>
          <a:bodyPr wrap="square" rtlCol="0">
            <a:spAutoFit/>
          </a:bodyPr>
          <a:lstStyle/>
          <a:p>
            <a:r>
              <a:rPr lang="en-US" b="1" dirty="0"/>
              <a:t>Label Fusion step gives us the probabilities</a:t>
            </a:r>
          </a:p>
          <a:p>
            <a:pPr marL="285750" indent="-285750">
              <a:buFont typeface="Arial" panose="020B0604020202020204" pitchFamily="34" charset="0"/>
              <a:buChar char="•"/>
            </a:pPr>
            <a:r>
              <a:rPr lang="en-US" dirty="0"/>
              <a:t>Majority vote</a:t>
            </a:r>
          </a:p>
          <a:p>
            <a:pPr marL="285750" indent="-285750">
              <a:buFont typeface="Arial" panose="020B0604020202020204" pitchFamily="34" charset="0"/>
              <a:buChar char="•"/>
            </a:pPr>
            <a:r>
              <a:rPr lang="en-US" dirty="0"/>
              <a:t>Warfield SK, Zou KH, Wells WM. 2004. Simultaneous truth and performance level estimation (</a:t>
            </a:r>
            <a:r>
              <a:rPr lang="en-US" b="1" dirty="0"/>
              <a:t>STAPLE</a:t>
            </a:r>
            <a:r>
              <a:rPr lang="en-US" dirty="0"/>
              <a:t>): an algorithm for the validation of image segmentation. Medical Imaging, IEEE Transactions on 23:903–921.</a:t>
            </a:r>
          </a:p>
          <a:p>
            <a:pPr marL="285750" indent="-285750">
              <a:buFont typeface="Arial" panose="020B0604020202020204" pitchFamily="34" charset="0"/>
              <a:buChar char="•"/>
            </a:pPr>
            <a:r>
              <a:rPr lang="en-US" dirty="0"/>
              <a:t>Rohlfing T, Maurer Jr CR. 2007. </a:t>
            </a:r>
            <a:r>
              <a:rPr lang="en-US" b="1" dirty="0"/>
              <a:t>Shape-Based Averaging</a:t>
            </a:r>
            <a:r>
              <a:rPr lang="en-US" dirty="0"/>
              <a:t>. IEEE Transactions on Image Processing 16:153–161.</a:t>
            </a:r>
          </a:p>
          <a:p>
            <a:endParaRPr lang="en-US" dirty="0"/>
          </a:p>
        </p:txBody>
      </p:sp>
    </p:spTree>
    <p:extLst>
      <p:ext uri="{BB962C8B-B14F-4D97-AF65-F5344CB8AC3E}">
        <p14:creationId xmlns:p14="http://schemas.microsoft.com/office/powerpoint/2010/main" val="1718680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7D03-AD6C-47F5-A9D4-FB79E7CF9D5F}"/>
              </a:ext>
            </a:extLst>
          </p:cNvPr>
          <p:cNvSpPr>
            <a:spLocks noGrp="1"/>
          </p:cNvSpPr>
          <p:nvPr>
            <p:ph type="title"/>
          </p:nvPr>
        </p:nvSpPr>
        <p:spPr>
          <a:xfrm>
            <a:off x="838200" y="1"/>
            <a:ext cx="10515600" cy="963386"/>
          </a:xfrm>
        </p:spPr>
        <p:txBody>
          <a:bodyPr>
            <a:normAutofit/>
          </a:bodyPr>
          <a:lstStyle/>
          <a:p>
            <a:pPr algn="ctr"/>
            <a:r>
              <a:rPr lang="en-US" b="1" dirty="0"/>
              <a:t>Atlas-based automatic landmarking</a:t>
            </a:r>
          </a:p>
        </p:txBody>
      </p:sp>
      <p:pic>
        <p:nvPicPr>
          <p:cNvPr id="4" name="Content Placeholder 3">
            <a:extLst>
              <a:ext uri="{FF2B5EF4-FFF2-40B4-BE49-F238E27FC236}">
                <a16:creationId xmlns:a16="http://schemas.microsoft.com/office/drawing/2014/main" id="{9679CF53-126F-4D97-A75A-167A39A201D3}"/>
              </a:ext>
            </a:extLst>
          </p:cNvPr>
          <p:cNvPicPr>
            <a:picLocks noGrp="1" noChangeAspect="1"/>
          </p:cNvPicPr>
          <p:nvPr>
            <p:ph idx="1"/>
          </p:nvPr>
        </p:nvPicPr>
        <p:blipFill>
          <a:blip r:embed="rId2"/>
          <a:stretch>
            <a:fillRect/>
          </a:stretch>
        </p:blipFill>
        <p:spPr>
          <a:xfrm>
            <a:off x="577451" y="730704"/>
            <a:ext cx="10951765" cy="5396592"/>
          </a:xfrm>
          <a:prstGeom prst="rect">
            <a:avLst/>
          </a:prstGeom>
        </p:spPr>
      </p:pic>
      <p:sp>
        <p:nvSpPr>
          <p:cNvPr id="5" name="Rectangle 4">
            <a:extLst>
              <a:ext uri="{FF2B5EF4-FFF2-40B4-BE49-F238E27FC236}">
                <a16:creationId xmlns:a16="http://schemas.microsoft.com/office/drawing/2014/main" id="{B06069DE-0FAA-467F-853E-E9AA79CCD72C}"/>
              </a:ext>
            </a:extLst>
          </p:cNvPr>
          <p:cNvSpPr/>
          <p:nvPr/>
        </p:nvSpPr>
        <p:spPr>
          <a:xfrm>
            <a:off x="1362074" y="6127296"/>
            <a:ext cx="9912804" cy="461665"/>
          </a:xfrm>
          <a:prstGeom prst="rect">
            <a:avLst/>
          </a:prstGeom>
        </p:spPr>
        <p:txBody>
          <a:bodyPr wrap="square">
            <a:spAutoFit/>
          </a:bodyPr>
          <a:lstStyle/>
          <a:p>
            <a:r>
              <a:rPr lang="en-US" sz="1200" dirty="0">
                <a:effectLst/>
              </a:rPr>
              <a:t>Young, Ryan, and A. M. Maga. “Performance of Single and Multi-Atlas Based Automated Landmarking Methods Compared to Expert Annotations in Volumetric </a:t>
            </a:r>
            <a:r>
              <a:rPr lang="en-US" sz="1200" dirty="0" err="1">
                <a:effectLst/>
              </a:rPr>
              <a:t>MicroCT</a:t>
            </a:r>
            <a:r>
              <a:rPr lang="en-US" sz="1200" dirty="0">
                <a:effectLst/>
              </a:rPr>
              <a:t> Datasets of Mouse Mandibles.” </a:t>
            </a:r>
            <a:r>
              <a:rPr lang="en-US" sz="1200" i="1" dirty="0">
                <a:effectLst/>
              </a:rPr>
              <a:t>Frontiers in Zoology</a:t>
            </a:r>
            <a:r>
              <a:rPr lang="en-US" sz="1200" dirty="0">
                <a:effectLst/>
              </a:rPr>
              <a:t> 12, no. 1 (December 1, 2015): 33. </a:t>
            </a:r>
            <a:r>
              <a:rPr lang="en-US" sz="1200" dirty="0">
                <a:effectLst/>
                <a:hlinkClick r:id="rId3"/>
              </a:rPr>
              <a:t>https://doi.org/10.1186/s12983-015-0127-8</a:t>
            </a:r>
            <a:r>
              <a:rPr lang="en-US" sz="1200" dirty="0">
                <a:effectLst/>
              </a:rPr>
              <a:t>.</a:t>
            </a:r>
          </a:p>
        </p:txBody>
      </p:sp>
    </p:spTree>
    <p:extLst>
      <p:ext uri="{BB962C8B-B14F-4D97-AF65-F5344CB8AC3E}">
        <p14:creationId xmlns:p14="http://schemas.microsoft.com/office/powerpoint/2010/main" val="2626456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E1CE-5A9E-4901-B267-FE4061BC356B}"/>
              </a:ext>
            </a:extLst>
          </p:cNvPr>
          <p:cNvSpPr>
            <a:spLocks noGrp="1"/>
          </p:cNvSpPr>
          <p:nvPr>
            <p:ph type="title"/>
          </p:nvPr>
        </p:nvSpPr>
        <p:spPr>
          <a:xfrm>
            <a:off x="756557" y="14174"/>
            <a:ext cx="10515600" cy="822666"/>
          </a:xfrm>
        </p:spPr>
        <p:txBody>
          <a:bodyPr/>
          <a:lstStyle/>
          <a:p>
            <a:pPr algn="ctr"/>
            <a:r>
              <a:rPr lang="en-US" b="1" dirty="0"/>
              <a:t>Outlier detection is important</a:t>
            </a:r>
          </a:p>
        </p:txBody>
      </p:sp>
      <p:pic>
        <p:nvPicPr>
          <p:cNvPr id="4" name="Content Placeholder 3">
            <a:extLst>
              <a:ext uri="{FF2B5EF4-FFF2-40B4-BE49-F238E27FC236}">
                <a16:creationId xmlns:a16="http://schemas.microsoft.com/office/drawing/2014/main" id="{6B95133A-503F-4536-B4E2-31589325F169}"/>
              </a:ext>
            </a:extLst>
          </p:cNvPr>
          <p:cNvPicPr>
            <a:picLocks noGrp="1" noChangeAspect="1"/>
          </p:cNvPicPr>
          <p:nvPr>
            <p:ph idx="1"/>
          </p:nvPr>
        </p:nvPicPr>
        <p:blipFill>
          <a:blip r:embed="rId3"/>
          <a:stretch>
            <a:fillRect/>
          </a:stretch>
        </p:blipFill>
        <p:spPr>
          <a:xfrm>
            <a:off x="1174296" y="699915"/>
            <a:ext cx="9843407" cy="5668475"/>
          </a:xfrm>
          <a:prstGeom prst="rect">
            <a:avLst/>
          </a:prstGeom>
        </p:spPr>
      </p:pic>
      <p:sp>
        <p:nvSpPr>
          <p:cNvPr id="5" name="Rectangle 4">
            <a:extLst>
              <a:ext uri="{FF2B5EF4-FFF2-40B4-BE49-F238E27FC236}">
                <a16:creationId xmlns:a16="http://schemas.microsoft.com/office/drawing/2014/main" id="{69A5B67A-D823-4B29-B4C1-6FEBD5205FC6}"/>
              </a:ext>
            </a:extLst>
          </p:cNvPr>
          <p:cNvSpPr/>
          <p:nvPr/>
        </p:nvSpPr>
        <p:spPr>
          <a:xfrm>
            <a:off x="1359353" y="6310992"/>
            <a:ext cx="9912804" cy="461665"/>
          </a:xfrm>
          <a:prstGeom prst="rect">
            <a:avLst/>
          </a:prstGeom>
        </p:spPr>
        <p:txBody>
          <a:bodyPr wrap="square">
            <a:spAutoFit/>
          </a:bodyPr>
          <a:lstStyle/>
          <a:p>
            <a:r>
              <a:rPr lang="en-US" sz="1200" dirty="0">
                <a:effectLst/>
              </a:rPr>
              <a:t>Young, Ryan, and A. M. Maga. “Performance of Single and Multi-Atlas Based Automated Landmarking Methods Compared to Expert Annotations in Volumetric </a:t>
            </a:r>
            <a:r>
              <a:rPr lang="en-US" sz="1200" dirty="0" err="1">
                <a:effectLst/>
              </a:rPr>
              <a:t>MicroCT</a:t>
            </a:r>
            <a:r>
              <a:rPr lang="en-US" sz="1200" dirty="0">
                <a:effectLst/>
              </a:rPr>
              <a:t> Datasets of Mouse Mandibles.” </a:t>
            </a:r>
            <a:r>
              <a:rPr lang="en-US" sz="1200" i="1" dirty="0">
                <a:effectLst/>
              </a:rPr>
              <a:t>Frontiers in Zoology</a:t>
            </a:r>
            <a:r>
              <a:rPr lang="en-US" sz="1200" dirty="0">
                <a:effectLst/>
              </a:rPr>
              <a:t> 12, no. 1 (December 1, 2015): 33. </a:t>
            </a:r>
            <a:r>
              <a:rPr lang="en-US" sz="1200" dirty="0">
                <a:effectLst/>
                <a:hlinkClick r:id="rId4"/>
              </a:rPr>
              <a:t>https://doi.org/10.1186/s12983-015-0127-8</a:t>
            </a:r>
            <a:r>
              <a:rPr lang="en-US" sz="1200" dirty="0">
                <a:effectLst/>
              </a:rPr>
              <a:t>.</a:t>
            </a:r>
          </a:p>
        </p:txBody>
      </p:sp>
    </p:spTree>
    <p:extLst>
      <p:ext uri="{BB962C8B-B14F-4D97-AF65-F5344CB8AC3E}">
        <p14:creationId xmlns:p14="http://schemas.microsoft.com/office/powerpoint/2010/main" val="2451244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18D88-4061-430F-A45B-FFACB3D234EC}"/>
              </a:ext>
            </a:extLst>
          </p:cNvPr>
          <p:cNvSpPr>
            <a:spLocks noGrp="1"/>
          </p:cNvSpPr>
          <p:nvPr>
            <p:ph type="title"/>
          </p:nvPr>
        </p:nvSpPr>
        <p:spPr>
          <a:xfrm>
            <a:off x="838200" y="61233"/>
            <a:ext cx="10515600" cy="640896"/>
          </a:xfrm>
        </p:spPr>
        <p:txBody>
          <a:bodyPr>
            <a:normAutofit fontScale="90000"/>
          </a:bodyPr>
          <a:lstStyle/>
          <a:p>
            <a:pPr algn="ctr"/>
            <a:r>
              <a:rPr lang="en-US" b="1" dirty="0"/>
              <a:t>Ups and downs of multi-atlas based methods</a:t>
            </a:r>
          </a:p>
        </p:txBody>
      </p:sp>
      <p:pic>
        <p:nvPicPr>
          <p:cNvPr id="4" name="Content Placeholder 3">
            <a:extLst>
              <a:ext uri="{FF2B5EF4-FFF2-40B4-BE49-F238E27FC236}">
                <a16:creationId xmlns:a16="http://schemas.microsoft.com/office/drawing/2014/main" id="{E6D84763-11D8-467D-BE97-AE59BEF3126A}"/>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47007" y="772886"/>
            <a:ext cx="5029200" cy="5511380"/>
          </a:xfrm>
        </p:spPr>
      </p:pic>
      <p:sp>
        <p:nvSpPr>
          <p:cNvPr id="5" name="TextBox 4">
            <a:extLst>
              <a:ext uri="{FF2B5EF4-FFF2-40B4-BE49-F238E27FC236}">
                <a16:creationId xmlns:a16="http://schemas.microsoft.com/office/drawing/2014/main" id="{45A13F83-A2BA-4CAB-8B5C-66872A741A2A}"/>
              </a:ext>
            </a:extLst>
          </p:cNvPr>
          <p:cNvSpPr txBox="1"/>
          <p:nvPr/>
        </p:nvSpPr>
        <p:spPr>
          <a:xfrm>
            <a:off x="5977618" y="1298123"/>
            <a:ext cx="4853668" cy="1477328"/>
          </a:xfrm>
          <a:prstGeom prst="rect">
            <a:avLst/>
          </a:prstGeom>
          <a:noFill/>
        </p:spPr>
        <p:txBody>
          <a:bodyPr wrap="square" rtlCol="0">
            <a:spAutoFit/>
          </a:bodyPr>
          <a:lstStyle/>
          <a:p>
            <a:pPr marL="342900" indent="-342900">
              <a:buAutoNum type="arabicPeriod"/>
            </a:pPr>
            <a:r>
              <a:rPr lang="en-US" dirty="0"/>
              <a:t>Template selection is a critical step. You have to somehow analyze your data first to pick your templates.</a:t>
            </a:r>
          </a:p>
          <a:p>
            <a:pPr marL="342900" indent="-342900">
              <a:buAutoNum type="arabicPeriod"/>
            </a:pPr>
            <a:r>
              <a:rPr lang="en-US" dirty="0"/>
              <a:t>If you have picked N templates, then you have </a:t>
            </a:r>
            <a:r>
              <a:rPr lang="en-US" b="1" dirty="0"/>
              <a:t>N*sample size </a:t>
            </a:r>
            <a:r>
              <a:rPr lang="en-US" dirty="0"/>
              <a:t>pairwise registration jobs.</a:t>
            </a:r>
          </a:p>
        </p:txBody>
      </p:sp>
    </p:spTree>
    <p:extLst>
      <p:ext uri="{BB962C8B-B14F-4D97-AF65-F5344CB8AC3E}">
        <p14:creationId xmlns:p14="http://schemas.microsoft.com/office/powerpoint/2010/main" val="127717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E3C0-98BC-4076-B315-316703088EFB}"/>
              </a:ext>
            </a:extLst>
          </p:cNvPr>
          <p:cNvSpPr>
            <a:spLocks noGrp="1"/>
          </p:cNvSpPr>
          <p:nvPr>
            <p:ph type="title"/>
          </p:nvPr>
        </p:nvSpPr>
        <p:spPr>
          <a:xfrm>
            <a:off x="744311" y="0"/>
            <a:ext cx="10515600" cy="814614"/>
          </a:xfrm>
        </p:spPr>
        <p:txBody>
          <a:bodyPr/>
          <a:lstStyle/>
          <a:p>
            <a:pPr algn="ctr"/>
            <a:r>
              <a:rPr lang="en-US" b="1" dirty="0"/>
              <a:t>Folding variability in human cortex is</a:t>
            </a:r>
          </a:p>
        </p:txBody>
      </p:sp>
      <p:pic>
        <p:nvPicPr>
          <p:cNvPr id="12" name="Picture 11" descr="A picture containing clothing, indoor&#10;&#10;Description automatically generated">
            <a:extLst>
              <a:ext uri="{FF2B5EF4-FFF2-40B4-BE49-F238E27FC236}">
                <a16:creationId xmlns:a16="http://schemas.microsoft.com/office/drawing/2014/main" id="{BE0F2C43-288B-4862-9D52-C7F7A043273A}"/>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1257456" y="1004530"/>
            <a:ext cx="4237107" cy="4422000"/>
          </a:xfrm>
          <a:prstGeom prst="rect">
            <a:avLst/>
          </a:prstGeom>
        </p:spPr>
      </p:pic>
      <p:sp>
        <p:nvSpPr>
          <p:cNvPr id="13" name="Rectangle 12">
            <a:extLst>
              <a:ext uri="{FF2B5EF4-FFF2-40B4-BE49-F238E27FC236}">
                <a16:creationId xmlns:a16="http://schemas.microsoft.com/office/drawing/2014/main" id="{A0B69E48-F804-4FCC-B56A-94653B092019}"/>
              </a:ext>
            </a:extLst>
          </p:cNvPr>
          <p:cNvSpPr/>
          <p:nvPr/>
        </p:nvSpPr>
        <p:spPr>
          <a:xfrm>
            <a:off x="1766751" y="5456826"/>
            <a:ext cx="3683725" cy="646331"/>
          </a:xfrm>
          <a:prstGeom prst="rect">
            <a:avLst/>
          </a:prstGeom>
        </p:spPr>
        <p:txBody>
          <a:bodyPr wrap="square">
            <a:spAutoFit/>
          </a:bodyPr>
          <a:lstStyle/>
          <a:p>
            <a:r>
              <a:rPr lang="en-US" dirty="0"/>
              <a:t>Three pairs of identical twins</a:t>
            </a:r>
          </a:p>
          <a:p>
            <a:r>
              <a:rPr lang="en-US" dirty="0"/>
              <a:t>(A1–2, B1–2, C1–2),</a:t>
            </a:r>
          </a:p>
        </p:txBody>
      </p:sp>
      <p:sp>
        <p:nvSpPr>
          <p:cNvPr id="14" name="Rectangle 13">
            <a:extLst>
              <a:ext uri="{FF2B5EF4-FFF2-40B4-BE49-F238E27FC236}">
                <a16:creationId xmlns:a16="http://schemas.microsoft.com/office/drawing/2014/main" id="{692617B1-7A66-402C-97DF-FA1298733CD8}"/>
              </a:ext>
            </a:extLst>
          </p:cNvPr>
          <p:cNvSpPr/>
          <p:nvPr/>
        </p:nvSpPr>
        <p:spPr>
          <a:xfrm>
            <a:off x="5704115" y="2523032"/>
            <a:ext cx="6096000" cy="1384995"/>
          </a:xfrm>
          <a:prstGeom prst="rect">
            <a:avLst/>
          </a:prstGeom>
        </p:spPr>
        <p:txBody>
          <a:bodyPr>
            <a:spAutoFit/>
          </a:bodyPr>
          <a:lstStyle/>
          <a:p>
            <a:r>
              <a:rPr lang="en-US" sz="1400" dirty="0"/>
              <a:t>Van Essen DC, Donahue C, </a:t>
            </a:r>
            <a:r>
              <a:rPr lang="en-US" sz="1400" dirty="0" err="1"/>
              <a:t>Dierker</a:t>
            </a:r>
            <a:r>
              <a:rPr lang="en-US" sz="1400" dirty="0"/>
              <a:t> DL, et al. Parcellations and Connectivity Patterns in Human and Macaque Cerebral Cortex. 2016 Mar 11. In: Kennedy H, Van Essen DC, Christen Y, editors. </a:t>
            </a:r>
            <a:r>
              <a:rPr lang="en-US" sz="1400" i="1" dirty="0"/>
              <a:t>Micro-, Meso- and Macro-</a:t>
            </a:r>
            <a:r>
              <a:rPr lang="en-US" sz="1400" i="1" dirty="0" err="1"/>
              <a:t>Connectomics</a:t>
            </a:r>
            <a:r>
              <a:rPr lang="en-US" sz="1400" i="1" dirty="0"/>
              <a:t> of the Brain</a:t>
            </a:r>
            <a:r>
              <a:rPr lang="en-US" sz="1400" dirty="0"/>
              <a:t> [Internet]. Cham (CH): Springer; 2016. Available from: https://www.ncbi.nlm.nih.gov/books/NBK435771/ </a:t>
            </a:r>
            <a:r>
              <a:rPr lang="en-US" sz="1400" dirty="0" err="1"/>
              <a:t>doi</a:t>
            </a:r>
            <a:r>
              <a:rPr lang="en-US" sz="1400" dirty="0"/>
              <a:t>: 10.1007/978-3-319-27777-6_7</a:t>
            </a:r>
          </a:p>
        </p:txBody>
      </p:sp>
    </p:spTree>
    <p:extLst>
      <p:ext uri="{BB962C8B-B14F-4D97-AF65-F5344CB8AC3E}">
        <p14:creationId xmlns:p14="http://schemas.microsoft.com/office/powerpoint/2010/main" val="2592281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7D87-AC52-490F-B464-AB9C3A985FD9}"/>
              </a:ext>
            </a:extLst>
          </p:cNvPr>
          <p:cNvSpPr>
            <a:spLocks noGrp="1"/>
          </p:cNvSpPr>
          <p:nvPr>
            <p:ph type="title"/>
          </p:nvPr>
        </p:nvSpPr>
        <p:spPr>
          <a:xfrm>
            <a:off x="838200" y="18256"/>
            <a:ext cx="10515600" cy="573656"/>
          </a:xfrm>
        </p:spPr>
        <p:txBody>
          <a:bodyPr>
            <a:noAutofit/>
          </a:bodyPr>
          <a:lstStyle/>
          <a:p>
            <a:pPr algn="ctr"/>
            <a:r>
              <a:rPr lang="en-US" b="1" dirty="0"/>
              <a:t>We might need large sample sizes</a:t>
            </a:r>
          </a:p>
        </p:txBody>
      </p:sp>
      <p:pic>
        <p:nvPicPr>
          <p:cNvPr id="17" name="Content Placeholder 5">
            <a:extLst>
              <a:ext uri="{FF2B5EF4-FFF2-40B4-BE49-F238E27FC236}">
                <a16:creationId xmlns:a16="http://schemas.microsoft.com/office/drawing/2014/main" id="{D4608154-CD80-4DBF-B92F-7D5B8ED8A1FA}"/>
              </a:ext>
            </a:extLst>
          </p:cNvPr>
          <p:cNvPicPr>
            <a:picLocks noGrp="1" noChangeAspect="1"/>
          </p:cNvPicPr>
          <p:nvPr>
            <p:ph idx="1"/>
          </p:nvPr>
        </p:nvPicPr>
        <p:blipFill rotWithShape="1">
          <a:blip r:embed="rId2"/>
          <a:srcRect l="42105" t="59082" r="42321" b="5926"/>
          <a:stretch/>
        </p:blipFill>
        <p:spPr>
          <a:xfrm>
            <a:off x="1347106" y="1514475"/>
            <a:ext cx="2430353" cy="3420836"/>
          </a:xfrm>
          <a:prstGeom prst="rect">
            <a:avLst/>
          </a:prstGeom>
        </p:spPr>
      </p:pic>
      <p:pic>
        <p:nvPicPr>
          <p:cNvPr id="18" name="Content Placeholder 12" descr="A close up of a map&#10;&#10;Description automatically generated">
            <a:extLst>
              <a:ext uri="{FF2B5EF4-FFF2-40B4-BE49-F238E27FC236}">
                <a16:creationId xmlns:a16="http://schemas.microsoft.com/office/drawing/2014/main" id="{9628E4B2-177C-40F0-893A-B487C1252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383" y="1347924"/>
            <a:ext cx="4434803" cy="4351338"/>
          </a:xfrm>
          <a:prstGeom prst="rect">
            <a:avLst/>
          </a:prstGeom>
        </p:spPr>
      </p:pic>
      <p:sp>
        <p:nvSpPr>
          <p:cNvPr id="5" name="Rectangle 4">
            <a:extLst>
              <a:ext uri="{FF2B5EF4-FFF2-40B4-BE49-F238E27FC236}">
                <a16:creationId xmlns:a16="http://schemas.microsoft.com/office/drawing/2014/main" id="{E9F5CAED-FFE7-416C-A500-C6B4BA0015DE}"/>
              </a:ext>
            </a:extLst>
          </p:cNvPr>
          <p:cNvSpPr/>
          <p:nvPr/>
        </p:nvSpPr>
        <p:spPr>
          <a:xfrm>
            <a:off x="5338082" y="5943511"/>
            <a:ext cx="6096000" cy="646331"/>
          </a:xfrm>
          <a:prstGeom prst="rect">
            <a:avLst/>
          </a:prstGeom>
        </p:spPr>
        <p:txBody>
          <a:bodyPr>
            <a:spAutoFit/>
          </a:bodyPr>
          <a:lstStyle/>
          <a:p>
            <a:r>
              <a:rPr lang="en-US" sz="1200" dirty="0" err="1"/>
              <a:t>Gatti</a:t>
            </a:r>
            <a:r>
              <a:rPr lang="en-US" sz="1200" dirty="0"/>
              <a:t> DM, Svenson KL, </a:t>
            </a:r>
            <a:r>
              <a:rPr lang="en-US" sz="1200" dirty="0" err="1"/>
              <a:t>Shabalin</a:t>
            </a:r>
            <a:r>
              <a:rPr lang="en-US" sz="1200" dirty="0"/>
              <a:t> A, Wu L-Y, </a:t>
            </a:r>
            <a:r>
              <a:rPr lang="en-US" sz="1200" dirty="0" err="1"/>
              <a:t>Valdar</a:t>
            </a:r>
            <a:r>
              <a:rPr lang="en-US" sz="1200" dirty="0"/>
              <a:t> W, </a:t>
            </a:r>
            <a:r>
              <a:rPr lang="en-US" sz="1200" dirty="0" err="1"/>
              <a:t>Simecek</a:t>
            </a:r>
            <a:r>
              <a:rPr lang="en-US" sz="1200" dirty="0"/>
              <a:t> P, Goodwin N, Cheng R, Pomp D, Palmer A, </a:t>
            </a:r>
            <a:r>
              <a:rPr lang="en-US" sz="1200" dirty="0" err="1"/>
              <a:t>Chesler</a:t>
            </a:r>
            <a:r>
              <a:rPr lang="en-US" sz="1200" dirty="0"/>
              <a:t> EJ, Broman KW, Churchill GA. 2014. Quantitative Trait Locus Mapping Methods for Diversity Outbred Mice. G3 4:1623–1633.</a:t>
            </a:r>
            <a:endParaRPr lang="en-US" sz="1200" dirty="0">
              <a:effectLst/>
            </a:endParaRPr>
          </a:p>
        </p:txBody>
      </p:sp>
    </p:spTree>
    <p:extLst>
      <p:ext uri="{BB962C8B-B14F-4D97-AF65-F5344CB8AC3E}">
        <p14:creationId xmlns:p14="http://schemas.microsoft.com/office/powerpoint/2010/main" val="383401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132" y="0"/>
            <a:ext cx="10515600" cy="939574"/>
          </a:xfrm>
        </p:spPr>
        <p:txBody>
          <a:bodyPr/>
          <a:lstStyle/>
          <a:p>
            <a:pPr algn="ctr"/>
            <a:r>
              <a:rPr lang="en-US" b="1" dirty="0"/>
              <a:t>With standardization comes the throughput</a:t>
            </a:r>
          </a:p>
        </p:txBody>
      </p:sp>
      <p:pic>
        <p:nvPicPr>
          <p:cNvPr id="4" name="Content Placeholder 5"/>
          <p:cNvPicPr>
            <a:picLocks noGrp="1" noChangeAspect="1"/>
          </p:cNvPicPr>
          <p:nvPr>
            <p:ph idx="1"/>
          </p:nvPr>
        </p:nvPicPr>
        <p:blipFill>
          <a:blip r:embed="rId3"/>
          <a:stretch>
            <a:fillRect/>
          </a:stretch>
        </p:blipFill>
        <p:spPr>
          <a:xfrm>
            <a:off x="1512737" y="805312"/>
            <a:ext cx="8700784" cy="5450753"/>
          </a:xfrm>
          <a:prstGeom prst="rect">
            <a:avLst/>
          </a:prstGeom>
        </p:spPr>
      </p:pic>
      <p:sp>
        <p:nvSpPr>
          <p:cNvPr id="5" name="Rectangle 4"/>
          <p:cNvSpPr/>
          <p:nvPr/>
        </p:nvSpPr>
        <p:spPr>
          <a:xfrm>
            <a:off x="1563461" y="6256065"/>
            <a:ext cx="8650060" cy="461665"/>
          </a:xfrm>
          <a:prstGeom prst="rect">
            <a:avLst/>
          </a:prstGeom>
        </p:spPr>
        <p:txBody>
          <a:bodyPr wrap="square">
            <a:spAutoFit/>
          </a:bodyPr>
          <a:lstStyle/>
          <a:p>
            <a:r>
              <a:rPr lang="en-US" sz="1200" dirty="0"/>
              <a:t>Wong, M. D., </a:t>
            </a:r>
            <a:r>
              <a:rPr lang="en-US" sz="1200" dirty="0" err="1"/>
              <a:t>Maezawa</a:t>
            </a:r>
            <a:r>
              <a:rPr lang="en-US" sz="1200" dirty="0"/>
              <a:t>, Y., </a:t>
            </a:r>
            <a:r>
              <a:rPr lang="en-US" sz="1200" dirty="0" err="1"/>
              <a:t>Lerch</a:t>
            </a:r>
            <a:r>
              <a:rPr lang="en-US" sz="1200" dirty="0"/>
              <a:t>, J. P., and </a:t>
            </a:r>
            <a:r>
              <a:rPr lang="en-US" sz="1200" dirty="0" err="1"/>
              <a:t>Henkelman</a:t>
            </a:r>
            <a:r>
              <a:rPr lang="en-US" sz="1200" dirty="0"/>
              <a:t>, R. M. (2014). Automated pipeline for anatomical phenotyping of mouse embryos using micro-CT. </a:t>
            </a:r>
            <a:r>
              <a:rPr lang="en-US" sz="1200" i="1" dirty="0"/>
              <a:t>Development</a:t>
            </a:r>
            <a:r>
              <a:rPr lang="en-US" sz="1200" dirty="0"/>
              <a:t>.</a:t>
            </a:r>
          </a:p>
        </p:txBody>
      </p:sp>
    </p:spTree>
    <p:extLst>
      <p:ext uri="{BB962C8B-B14F-4D97-AF65-F5344CB8AC3E}">
        <p14:creationId xmlns:p14="http://schemas.microsoft.com/office/powerpoint/2010/main" val="248362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Atlas Building</a:t>
            </a:r>
          </a:p>
        </p:txBody>
      </p:sp>
      <p:sp>
        <p:nvSpPr>
          <p:cNvPr id="5" name="CustomShape 3"/>
          <p:cNvSpPr/>
          <p:nvPr/>
        </p:nvSpPr>
        <p:spPr>
          <a:xfrm>
            <a:off x="2067240" y="2265480"/>
            <a:ext cx="3911760" cy="2090880"/>
          </a:xfrm>
          <a:prstGeom prst="rect">
            <a:avLst/>
          </a:prstGeom>
          <a:noFill/>
          <a:ln>
            <a:noFill/>
          </a:ln>
        </p:spPr>
      </p:sp>
      <p:sp>
        <p:nvSpPr>
          <p:cNvPr id="8" name="CustomShape 6"/>
          <p:cNvSpPr/>
          <p:nvPr/>
        </p:nvSpPr>
        <p:spPr>
          <a:xfrm>
            <a:off x="2494920" y="2057400"/>
            <a:ext cx="1005480" cy="263520"/>
          </a:xfrm>
          <a:prstGeom prst="rect">
            <a:avLst/>
          </a:prstGeom>
          <a:solidFill>
            <a:srgbClr val="FFFFFF"/>
          </a:solidFill>
          <a:ln>
            <a:solidFill>
              <a:srgbClr val="FFFFFF"/>
            </a:solidFill>
          </a:ln>
        </p:spPr>
      </p:sp>
      <p:grpSp>
        <p:nvGrpSpPr>
          <p:cNvPr id="3" name="Group 2"/>
          <p:cNvGrpSpPr/>
          <p:nvPr/>
        </p:nvGrpSpPr>
        <p:grpSpPr>
          <a:xfrm>
            <a:off x="2057400" y="3520440"/>
            <a:ext cx="6716268" cy="3100810"/>
            <a:chOff x="228600" y="3488436"/>
            <a:chExt cx="6716268" cy="3100810"/>
          </a:xfrm>
        </p:grpSpPr>
        <p:pic>
          <p:nvPicPr>
            <p:cNvPr id="6" name="Picture 4"/>
            <p:cNvPicPr/>
            <p:nvPr/>
          </p:nvPicPr>
          <p:blipFill rotWithShape="1">
            <a:blip r:embed="rId3" cstate="print"/>
            <a:srcRect t="8500" r="20790"/>
            <a:stretch/>
          </p:blipFill>
          <p:spPr>
            <a:xfrm>
              <a:off x="228600" y="3488436"/>
              <a:ext cx="6716268" cy="3100810"/>
            </a:xfrm>
            <a:prstGeom prst="rect">
              <a:avLst/>
            </a:prstGeom>
            <a:ln w="12600">
              <a:noFill/>
            </a:ln>
          </p:spPr>
        </p:pic>
        <p:sp>
          <p:nvSpPr>
            <p:cNvPr id="9" name="CustomShape 9"/>
            <p:cNvSpPr/>
            <p:nvPr/>
          </p:nvSpPr>
          <p:spPr>
            <a:xfrm>
              <a:off x="628650" y="5208270"/>
              <a:ext cx="2074212" cy="345960"/>
            </a:xfrm>
            <a:prstGeom prst="rect">
              <a:avLst/>
            </a:prstGeom>
            <a:solidFill>
              <a:schemeClr val="bg1"/>
            </a:solidFill>
            <a:ln>
              <a:noFill/>
            </a:ln>
          </p:spPr>
          <p:txBody>
            <a:bodyPr lIns="90000" tIns="45000" rIns="90000" bIns="45000"/>
            <a:lstStyle/>
            <a:p>
              <a:pPr algn="ctr">
                <a:lnSpc>
                  <a:spcPct val="100000"/>
                </a:lnSpc>
              </a:pPr>
              <a:r>
                <a:rPr lang="en-US" dirty="0">
                  <a:solidFill>
                    <a:srgbClr val="000000"/>
                  </a:solidFill>
                  <a:latin typeface="Arial"/>
                  <a:ea typeface="DejaVu Sans"/>
                </a:rPr>
                <a:t>Targets</a:t>
              </a:r>
            </a:p>
            <a:p>
              <a:pPr algn="ctr">
                <a:lnSpc>
                  <a:spcPct val="100000"/>
                </a:lnSpc>
              </a:pPr>
              <a:r>
                <a:rPr lang="en-US" dirty="0">
                  <a:solidFill>
                    <a:srgbClr val="000000"/>
                  </a:solidFill>
                  <a:latin typeface="Arial"/>
                  <a:ea typeface="DejaVu Sans"/>
                </a:rPr>
                <a:t> (Subjects)</a:t>
              </a:r>
              <a:endParaRPr dirty="0"/>
            </a:p>
          </p:txBody>
        </p:sp>
      </p:grpSp>
      <p:sp>
        <p:nvSpPr>
          <p:cNvPr id="11" name="Rectangle 10"/>
          <p:cNvSpPr/>
          <p:nvPr/>
        </p:nvSpPr>
        <p:spPr>
          <a:xfrm>
            <a:off x="2057400" y="5867400"/>
            <a:ext cx="3276600" cy="553998"/>
          </a:xfrm>
          <a:prstGeom prst="rect">
            <a:avLst/>
          </a:prstGeom>
        </p:spPr>
        <p:txBody>
          <a:bodyPr wrap="square">
            <a:spAutoFit/>
          </a:bodyPr>
          <a:lstStyle/>
          <a:p>
            <a:r>
              <a:rPr lang="en-US" sz="1000" dirty="0" err="1"/>
              <a:t>Guimond</a:t>
            </a:r>
            <a:r>
              <a:rPr lang="en-US" sz="1000" dirty="0"/>
              <a:t>, A, Jean M, &amp; </a:t>
            </a:r>
            <a:r>
              <a:rPr lang="en-US" sz="1000" dirty="0" err="1"/>
              <a:t>Thirion</a:t>
            </a:r>
            <a:r>
              <a:rPr lang="en-US" sz="1000" dirty="0"/>
              <a:t> JP. "Average brain models: A convergence study." </a:t>
            </a:r>
            <a:r>
              <a:rPr lang="en-US" sz="1000" i="1" dirty="0"/>
              <a:t>Computer vision and image understanding 77, no. 2 (2000): 192-210.</a:t>
            </a:r>
            <a:endParaRPr lang="en-US" sz="1000" dirty="0"/>
          </a:p>
        </p:txBody>
      </p:sp>
      <p:sp>
        <p:nvSpPr>
          <p:cNvPr id="13" name="Rectangle 12"/>
          <p:cNvSpPr/>
          <p:nvPr/>
        </p:nvSpPr>
        <p:spPr>
          <a:xfrm>
            <a:off x="1981200" y="1600200"/>
            <a:ext cx="8458200" cy="923330"/>
          </a:xfrm>
          <a:prstGeom prst="rect">
            <a:avLst/>
          </a:prstGeom>
        </p:spPr>
        <p:txBody>
          <a:bodyPr wrap="square">
            <a:spAutoFit/>
          </a:bodyPr>
          <a:lstStyle/>
          <a:p>
            <a:pPr>
              <a:lnSpc>
                <a:spcPct val="100000"/>
              </a:lnSpc>
            </a:pPr>
            <a:r>
              <a:rPr lang="en-US" dirty="0">
                <a:solidFill>
                  <a:srgbClr val="000000"/>
                </a:solidFill>
                <a:latin typeface="Arial"/>
                <a:ea typeface="DejaVu Sans"/>
              </a:rPr>
              <a:t>The atlas construction framework iteratively finds a virtual space which resides in the </a:t>
            </a:r>
            <a:r>
              <a:rPr lang="en-US" dirty="0" err="1">
                <a:solidFill>
                  <a:srgbClr val="000000"/>
                </a:solidFill>
                <a:latin typeface="Arial"/>
                <a:ea typeface="DejaVu Sans"/>
              </a:rPr>
              <a:t>centroid</a:t>
            </a:r>
            <a:r>
              <a:rPr lang="en-US" dirty="0">
                <a:solidFill>
                  <a:srgbClr val="000000"/>
                </a:solidFill>
                <a:latin typeface="Arial"/>
                <a:ea typeface="DejaVu Sans"/>
              </a:rPr>
              <a:t> of the population (i.e. deformations needed to transform all subjects into this virtual space sum up to zero everywhere in this virtual space)</a:t>
            </a:r>
            <a:endParaRPr lang="en-US" dirty="0"/>
          </a:p>
        </p:txBody>
      </p:sp>
      <p:sp>
        <p:nvSpPr>
          <p:cNvPr id="12" name="CustomShape 9"/>
          <p:cNvSpPr/>
          <p:nvPr/>
        </p:nvSpPr>
        <p:spPr>
          <a:xfrm>
            <a:off x="2270784" y="3122863"/>
            <a:ext cx="2560320" cy="345960"/>
          </a:xfrm>
          <a:prstGeom prst="rect">
            <a:avLst/>
          </a:prstGeom>
          <a:noFill/>
          <a:ln>
            <a:noFill/>
          </a:ln>
        </p:spPr>
        <p:txBody>
          <a:bodyPr lIns="90000" tIns="45000" rIns="90000" bIns="45000"/>
          <a:lstStyle/>
          <a:p>
            <a:pPr algn="ctr">
              <a:lnSpc>
                <a:spcPct val="100000"/>
              </a:lnSpc>
            </a:pPr>
            <a:r>
              <a:rPr lang="en-US" dirty="0">
                <a:solidFill>
                  <a:srgbClr val="000000"/>
                </a:solidFill>
                <a:latin typeface="Arial"/>
                <a:ea typeface="DejaVu Sans"/>
              </a:rPr>
              <a:t>Reference</a:t>
            </a:r>
            <a:endParaRPr dirty="0"/>
          </a:p>
        </p:txBody>
      </p:sp>
      <p:cxnSp>
        <p:nvCxnSpPr>
          <p:cNvPr id="14" name="Straight Arrow Connector 13"/>
          <p:cNvCxnSpPr>
            <a:cxnSpLocks/>
          </p:cNvCxnSpPr>
          <p:nvPr/>
        </p:nvCxnSpPr>
        <p:spPr>
          <a:xfrm flipH="1" flipV="1">
            <a:off x="4226052" y="3320588"/>
            <a:ext cx="3799332" cy="7475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06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3BF80AE8-23A6-4363-953E-EEFFF019F3FF}"/>
              </a:ext>
            </a:extLst>
          </p:cNvPr>
          <p:cNvPicPr>
            <a:picLocks noChangeAspect="1"/>
          </p:cNvPicPr>
          <p:nvPr/>
        </p:nvPicPr>
        <p:blipFill>
          <a:blip r:embed="rId2"/>
          <a:stretch>
            <a:fillRect/>
          </a:stretch>
        </p:blipFill>
        <p:spPr>
          <a:xfrm>
            <a:off x="814376" y="884554"/>
            <a:ext cx="3519058" cy="5090990"/>
          </a:xfrm>
          <a:prstGeom prst="rect">
            <a:avLst/>
          </a:prstGeom>
        </p:spPr>
      </p:pic>
      <p:pic>
        <p:nvPicPr>
          <p:cNvPr id="7" name="Content Placeholder 5">
            <a:extLst>
              <a:ext uri="{FF2B5EF4-FFF2-40B4-BE49-F238E27FC236}">
                <a16:creationId xmlns:a16="http://schemas.microsoft.com/office/drawing/2014/main" id="{AF0356AD-0A1A-44E4-8533-780C11D9F898}"/>
              </a:ext>
            </a:extLst>
          </p:cNvPr>
          <p:cNvPicPr>
            <a:picLocks noChangeAspect="1"/>
          </p:cNvPicPr>
          <p:nvPr/>
        </p:nvPicPr>
        <p:blipFill>
          <a:blip r:embed="rId3"/>
          <a:stretch>
            <a:fillRect/>
          </a:stretch>
        </p:blipFill>
        <p:spPr>
          <a:xfrm>
            <a:off x="7757074" y="882833"/>
            <a:ext cx="3540434" cy="5090991"/>
          </a:xfrm>
          <a:prstGeom prst="rect">
            <a:avLst/>
          </a:prstGeom>
        </p:spPr>
      </p:pic>
      <p:pic>
        <p:nvPicPr>
          <p:cNvPr id="10" name="Picture 9">
            <a:extLst>
              <a:ext uri="{FF2B5EF4-FFF2-40B4-BE49-F238E27FC236}">
                <a16:creationId xmlns:a16="http://schemas.microsoft.com/office/drawing/2014/main" id="{07622459-7EB6-4FC1-883B-5E96E94129AB}"/>
              </a:ext>
            </a:extLst>
          </p:cNvPr>
          <p:cNvPicPr>
            <a:picLocks noChangeAspect="1"/>
          </p:cNvPicPr>
          <p:nvPr/>
        </p:nvPicPr>
        <p:blipFill rotWithShape="1">
          <a:blip r:embed="rId4">
            <a:extLst>
              <a:ext uri="{28A0092B-C50C-407E-A947-70E740481C1C}">
                <a14:useLocalDpi xmlns:a14="http://schemas.microsoft.com/office/drawing/2010/main" val="0"/>
              </a:ext>
            </a:extLst>
          </a:blip>
          <a:srcRect l="26345" r="26644"/>
          <a:stretch/>
        </p:blipFill>
        <p:spPr>
          <a:xfrm>
            <a:off x="4310035" y="883627"/>
            <a:ext cx="3459045" cy="5091917"/>
          </a:xfrm>
          <a:prstGeom prst="rect">
            <a:avLst/>
          </a:prstGeom>
        </p:spPr>
      </p:pic>
      <p:sp>
        <p:nvSpPr>
          <p:cNvPr id="5" name="Title 1">
            <a:extLst>
              <a:ext uri="{FF2B5EF4-FFF2-40B4-BE49-F238E27FC236}">
                <a16:creationId xmlns:a16="http://schemas.microsoft.com/office/drawing/2014/main" id="{2880C11D-FAE3-436B-971B-9C6B9DE0C42F}"/>
              </a:ext>
            </a:extLst>
          </p:cNvPr>
          <p:cNvSpPr txBox="1">
            <a:spLocks/>
          </p:cNvSpPr>
          <p:nvPr/>
        </p:nvSpPr>
        <p:spPr>
          <a:xfrm>
            <a:off x="-186612" y="5668848"/>
            <a:ext cx="12192000" cy="41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2"/>
                </a:solidFill>
              </a:rPr>
              <a:t>Fetal Alcohol Exposure Induced Developmental Variability</a:t>
            </a:r>
          </a:p>
        </p:txBody>
      </p:sp>
      <p:sp>
        <p:nvSpPr>
          <p:cNvPr id="8" name="TextBox 7">
            <a:extLst>
              <a:ext uri="{FF2B5EF4-FFF2-40B4-BE49-F238E27FC236}">
                <a16:creationId xmlns:a16="http://schemas.microsoft.com/office/drawing/2014/main" id="{3D18AA9C-09C2-4C37-A5AD-AD0BD991A294}"/>
              </a:ext>
            </a:extLst>
          </p:cNvPr>
          <p:cNvSpPr txBox="1"/>
          <p:nvPr/>
        </p:nvSpPr>
        <p:spPr>
          <a:xfrm>
            <a:off x="1456488" y="5988583"/>
            <a:ext cx="2744149" cy="369332"/>
          </a:xfrm>
          <a:prstGeom prst="rect">
            <a:avLst/>
          </a:prstGeom>
          <a:noFill/>
        </p:spPr>
        <p:txBody>
          <a:bodyPr wrap="none" rtlCol="0">
            <a:spAutoFit/>
          </a:bodyPr>
          <a:lstStyle/>
          <a:p>
            <a:r>
              <a:rPr lang="en-US" dirty="0"/>
              <a:t>Control mice fetuses at E15</a:t>
            </a:r>
          </a:p>
        </p:txBody>
      </p:sp>
      <p:sp>
        <p:nvSpPr>
          <p:cNvPr id="9" name="TextBox 8">
            <a:extLst>
              <a:ext uri="{FF2B5EF4-FFF2-40B4-BE49-F238E27FC236}">
                <a16:creationId xmlns:a16="http://schemas.microsoft.com/office/drawing/2014/main" id="{BA7A29CA-F54D-43EC-909D-EC10314FCB79}"/>
              </a:ext>
            </a:extLst>
          </p:cNvPr>
          <p:cNvSpPr txBox="1"/>
          <p:nvPr/>
        </p:nvSpPr>
        <p:spPr>
          <a:xfrm>
            <a:off x="7780473" y="5934670"/>
            <a:ext cx="3633648" cy="923330"/>
          </a:xfrm>
          <a:prstGeom prst="rect">
            <a:avLst/>
          </a:prstGeom>
          <a:noFill/>
        </p:spPr>
        <p:txBody>
          <a:bodyPr wrap="square" rtlCol="0">
            <a:spAutoFit/>
          </a:bodyPr>
          <a:lstStyle/>
          <a:p>
            <a:pPr algn="ctr"/>
            <a:r>
              <a:rPr lang="en-US" dirty="0"/>
              <a:t>E15 fetuses from dams consumed 10% v/v EtOH </a:t>
            </a:r>
            <a:r>
              <a:rPr lang="en-US" i="1" dirty="0"/>
              <a:t>ad-</a:t>
            </a:r>
            <a:r>
              <a:rPr lang="en-US" i="1" dirty="0" err="1"/>
              <a:t>libidum</a:t>
            </a:r>
            <a:r>
              <a:rPr lang="en-US" dirty="0"/>
              <a:t> during the first 8 days of pregnancy (E0-E8)</a:t>
            </a:r>
          </a:p>
        </p:txBody>
      </p:sp>
      <p:sp>
        <p:nvSpPr>
          <p:cNvPr id="11" name="TextBox 10">
            <a:extLst>
              <a:ext uri="{FF2B5EF4-FFF2-40B4-BE49-F238E27FC236}">
                <a16:creationId xmlns:a16="http://schemas.microsoft.com/office/drawing/2014/main" id="{337C3106-102D-426F-AF81-3942F781D16F}"/>
              </a:ext>
            </a:extLst>
          </p:cNvPr>
          <p:cNvSpPr txBox="1"/>
          <p:nvPr/>
        </p:nvSpPr>
        <p:spPr>
          <a:xfrm>
            <a:off x="4909926" y="5973824"/>
            <a:ext cx="2178546" cy="646331"/>
          </a:xfrm>
          <a:prstGeom prst="rect">
            <a:avLst/>
          </a:prstGeom>
          <a:noFill/>
        </p:spPr>
        <p:txBody>
          <a:bodyPr wrap="none" rtlCol="0">
            <a:spAutoFit/>
          </a:bodyPr>
          <a:lstStyle/>
          <a:p>
            <a:pPr algn="ctr"/>
            <a:r>
              <a:rPr lang="en-US" dirty="0"/>
              <a:t>Study template</a:t>
            </a:r>
          </a:p>
          <a:p>
            <a:pPr algn="ctr"/>
            <a:r>
              <a:rPr lang="en-US" dirty="0"/>
              <a:t> (Population average)</a:t>
            </a:r>
          </a:p>
        </p:txBody>
      </p:sp>
      <p:sp>
        <p:nvSpPr>
          <p:cNvPr id="12" name="TextBox 11">
            <a:extLst>
              <a:ext uri="{FF2B5EF4-FFF2-40B4-BE49-F238E27FC236}">
                <a16:creationId xmlns:a16="http://schemas.microsoft.com/office/drawing/2014/main" id="{35277A83-9CA1-4703-9F91-B8A98BC0A169}"/>
              </a:ext>
            </a:extLst>
          </p:cNvPr>
          <p:cNvSpPr txBox="1"/>
          <p:nvPr/>
        </p:nvSpPr>
        <p:spPr>
          <a:xfrm>
            <a:off x="103908" y="6379843"/>
            <a:ext cx="4704855" cy="369332"/>
          </a:xfrm>
          <a:prstGeom prst="rect">
            <a:avLst/>
          </a:prstGeom>
          <a:noFill/>
        </p:spPr>
        <p:txBody>
          <a:bodyPr wrap="square" rtlCol="0">
            <a:spAutoFit/>
          </a:bodyPr>
          <a:lstStyle/>
          <a:p>
            <a:r>
              <a:rPr lang="en-US" dirty="0"/>
              <a:t>Maga lab unpublished data (undergrad project)</a:t>
            </a:r>
          </a:p>
        </p:txBody>
      </p:sp>
      <p:sp>
        <p:nvSpPr>
          <p:cNvPr id="2" name="TextBox 1">
            <a:extLst>
              <a:ext uri="{FF2B5EF4-FFF2-40B4-BE49-F238E27FC236}">
                <a16:creationId xmlns:a16="http://schemas.microsoft.com/office/drawing/2014/main" id="{7322E7DF-FE52-46A2-83B1-C54F20359A4E}"/>
              </a:ext>
            </a:extLst>
          </p:cNvPr>
          <p:cNvSpPr txBox="1"/>
          <p:nvPr/>
        </p:nvSpPr>
        <p:spPr>
          <a:xfrm>
            <a:off x="103908" y="68981"/>
            <a:ext cx="12191999" cy="707886"/>
          </a:xfrm>
          <a:prstGeom prst="rect">
            <a:avLst/>
          </a:prstGeom>
          <a:noFill/>
        </p:spPr>
        <p:txBody>
          <a:bodyPr wrap="square" rtlCol="0">
            <a:spAutoFit/>
          </a:bodyPr>
          <a:lstStyle/>
          <a:p>
            <a:pPr algn="ctr"/>
            <a:r>
              <a:rPr lang="en-US" sz="4000" b="1" dirty="0"/>
              <a:t>PCA as a tool for exploratory analysis in mouse screens</a:t>
            </a:r>
          </a:p>
        </p:txBody>
      </p:sp>
    </p:spTree>
    <p:extLst>
      <p:ext uri="{BB962C8B-B14F-4D97-AF65-F5344CB8AC3E}">
        <p14:creationId xmlns:p14="http://schemas.microsoft.com/office/powerpoint/2010/main" val="3152920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3060</Words>
  <Application>Microsoft Office PowerPoint</Application>
  <PresentationFormat>Widescreen</PresentationFormat>
  <Paragraphs>216</Paragraphs>
  <Slides>43</Slides>
  <Notes>16</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Times</vt:lpstr>
      <vt:lpstr>Office Theme</vt:lpstr>
      <vt:lpstr>Image Registration</vt:lpstr>
      <vt:lpstr>Image Registration: Transformation models</vt:lpstr>
      <vt:lpstr>Image Registration: Similarity metric</vt:lpstr>
      <vt:lpstr>Image Registration: Similarity metric</vt:lpstr>
      <vt:lpstr>Folding variability in human cortex is</vt:lpstr>
      <vt:lpstr>We might need large sample sizes</vt:lpstr>
      <vt:lpstr>With standardization comes the throughput</vt:lpstr>
      <vt:lpstr>Atlas Building</vt:lpstr>
      <vt:lpstr>PowerPoint Presentation</vt:lpstr>
      <vt:lpstr>Zebrafish skull template</vt:lpstr>
      <vt:lpstr>Littermates vs bmp1a mutants growth differences</vt:lpstr>
      <vt:lpstr>PowerPoint Presentation</vt:lpstr>
      <vt:lpstr>Population atlas based segmentation</vt:lpstr>
      <vt:lpstr>Single template captures limited amount of population variability</vt:lpstr>
      <vt:lpstr>‘almost’ fully-automated landmarking</vt:lpstr>
      <vt:lpstr>Genetics of craniofacial shape in Mus https://osf.io/w4wvg</vt:lpstr>
      <vt:lpstr>Other Morphometrics</vt:lpstr>
      <vt:lpstr>PowerPoint Presentation</vt:lpstr>
      <vt:lpstr>Zebrafish skull template</vt:lpstr>
      <vt:lpstr>Littermates vs bmp1a mutants growth differences</vt:lpstr>
      <vt:lpstr>Mouse Model of Polycystic Kidney Disease</vt:lpstr>
      <vt:lpstr>Clinical application: Skull growth in craniosynostosis</vt:lpstr>
      <vt:lpstr>Segmenting Mandibles from Clinical CT</vt:lpstr>
      <vt:lpstr>Diffusible Iodine Contrast Enhanced (dice) CT </vt:lpstr>
      <vt:lpstr>Effect of organismal size on shape</vt:lpstr>
      <vt:lpstr>Phenotyping matters in mapping</vt:lpstr>
      <vt:lpstr>PowerPoint Presentation</vt:lpstr>
      <vt:lpstr>Qualitative results: Brain Dysmorphologies</vt:lpstr>
      <vt:lpstr>Deformable Image Registration</vt:lpstr>
      <vt:lpstr>Optical Projection Tomography</vt:lpstr>
      <vt:lpstr>PowerPoint Presentation</vt:lpstr>
      <vt:lpstr>PowerPoint Presentation</vt:lpstr>
      <vt:lpstr>We need high sample sizes</vt:lpstr>
      <vt:lpstr>Landmarks are investigator specific!</vt:lpstr>
      <vt:lpstr>Or your student not paying attention!</vt:lpstr>
      <vt:lpstr>Image-based analysis (registration &amp; segmentation)</vt:lpstr>
      <vt:lpstr>Atlas-based Landmarking</vt:lpstr>
      <vt:lpstr>Atlas-based LM’ing of mouse skull</vt:lpstr>
      <vt:lpstr>Automated pipeline for mouse head microCTs </vt:lpstr>
      <vt:lpstr>Multi Atlas Segmentation</vt:lpstr>
      <vt:lpstr>Atlas-based automatic landmarking</vt:lpstr>
      <vt:lpstr>Outlier detection is important</vt:lpstr>
      <vt:lpstr>Ups and downs of multi-atlas based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Building</dc:title>
  <dc:creator>Maga, Ali</dc:creator>
  <cp:lastModifiedBy>Murat Maga</cp:lastModifiedBy>
  <cp:revision>27</cp:revision>
  <dcterms:created xsi:type="dcterms:W3CDTF">2019-08-15T19:57:52Z</dcterms:created>
  <dcterms:modified xsi:type="dcterms:W3CDTF">2019-08-16T06:13:45Z</dcterms:modified>
</cp:coreProperties>
</file>